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9"/>
  </p:notesMasterIdLst>
  <p:handoutMasterIdLst>
    <p:handoutMasterId r:id="rId160"/>
  </p:handoutMasterIdLst>
  <p:sldIdLst>
    <p:sldId id="316" r:id="rId5"/>
    <p:sldId id="405" r:id="rId6"/>
    <p:sldId id="406" r:id="rId7"/>
    <p:sldId id="407" r:id="rId8"/>
    <p:sldId id="410" r:id="rId9"/>
    <p:sldId id="408" r:id="rId10"/>
    <p:sldId id="409" r:id="rId11"/>
    <p:sldId id="411" r:id="rId12"/>
    <p:sldId id="424" r:id="rId13"/>
    <p:sldId id="412" r:id="rId14"/>
    <p:sldId id="413" r:id="rId15"/>
    <p:sldId id="416" r:id="rId16"/>
    <p:sldId id="417" r:id="rId17"/>
    <p:sldId id="418" r:id="rId18"/>
    <p:sldId id="419" r:id="rId19"/>
    <p:sldId id="420" r:id="rId20"/>
    <p:sldId id="425" r:id="rId21"/>
    <p:sldId id="426" r:id="rId22"/>
    <p:sldId id="427" r:id="rId23"/>
    <p:sldId id="428" r:id="rId24"/>
    <p:sldId id="429" r:id="rId25"/>
    <p:sldId id="430" r:id="rId26"/>
    <p:sldId id="437" r:id="rId27"/>
    <p:sldId id="431" r:id="rId28"/>
    <p:sldId id="434" r:id="rId29"/>
    <p:sldId id="432" r:id="rId30"/>
    <p:sldId id="435" r:id="rId31"/>
    <p:sldId id="433" r:id="rId32"/>
    <p:sldId id="436" r:id="rId33"/>
    <p:sldId id="438" r:id="rId34"/>
    <p:sldId id="439" r:id="rId35"/>
    <p:sldId id="440" r:id="rId36"/>
    <p:sldId id="441" r:id="rId37"/>
    <p:sldId id="444" r:id="rId38"/>
    <p:sldId id="445" r:id="rId39"/>
    <p:sldId id="446" r:id="rId40"/>
    <p:sldId id="447" r:id="rId41"/>
    <p:sldId id="442" r:id="rId42"/>
    <p:sldId id="443" r:id="rId43"/>
    <p:sldId id="450" r:id="rId44"/>
    <p:sldId id="451" r:id="rId45"/>
    <p:sldId id="452" r:id="rId46"/>
    <p:sldId id="453" r:id="rId47"/>
    <p:sldId id="448" r:id="rId48"/>
    <p:sldId id="449" r:id="rId49"/>
    <p:sldId id="414" r:id="rId50"/>
    <p:sldId id="415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2" r:id="rId80"/>
    <p:sldId id="483" r:id="rId81"/>
    <p:sldId id="484" r:id="rId82"/>
    <p:sldId id="486" r:id="rId83"/>
    <p:sldId id="485" r:id="rId84"/>
    <p:sldId id="487" r:id="rId85"/>
    <p:sldId id="488" r:id="rId86"/>
    <p:sldId id="494" r:id="rId87"/>
    <p:sldId id="495" r:id="rId88"/>
    <p:sldId id="489" r:id="rId89"/>
    <p:sldId id="490" r:id="rId90"/>
    <p:sldId id="491" r:id="rId91"/>
    <p:sldId id="492" r:id="rId92"/>
    <p:sldId id="493" r:id="rId93"/>
    <p:sldId id="498" r:id="rId94"/>
    <p:sldId id="496" r:id="rId95"/>
    <p:sldId id="499" r:id="rId96"/>
    <p:sldId id="497" r:id="rId97"/>
    <p:sldId id="500" r:id="rId98"/>
    <p:sldId id="501" r:id="rId99"/>
    <p:sldId id="502" r:id="rId100"/>
    <p:sldId id="503" r:id="rId101"/>
    <p:sldId id="511" r:id="rId102"/>
    <p:sldId id="512" r:id="rId103"/>
    <p:sldId id="513" r:id="rId104"/>
    <p:sldId id="514" r:id="rId105"/>
    <p:sldId id="515" r:id="rId106"/>
    <p:sldId id="504" r:id="rId107"/>
    <p:sldId id="505" r:id="rId108"/>
    <p:sldId id="506" r:id="rId109"/>
    <p:sldId id="507" r:id="rId110"/>
    <p:sldId id="508" r:id="rId111"/>
    <p:sldId id="509" r:id="rId112"/>
    <p:sldId id="510" r:id="rId113"/>
    <p:sldId id="523" r:id="rId114"/>
    <p:sldId id="524" r:id="rId115"/>
    <p:sldId id="525" r:id="rId116"/>
    <p:sldId id="516" r:id="rId117"/>
    <p:sldId id="517" r:id="rId118"/>
    <p:sldId id="518" r:id="rId119"/>
    <p:sldId id="519" r:id="rId120"/>
    <p:sldId id="520" r:id="rId121"/>
    <p:sldId id="521" r:id="rId122"/>
    <p:sldId id="533" r:id="rId123"/>
    <p:sldId id="522" r:id="rId124"/>
    <p:sldId id="526" r:id="rId125"/>
    <p:sldId id="534" r:id="rId126"/>
    <p:sldId id="535" r:id="rId127"/>
    <p:sldId id="536" r:id="rId128"/>
    <p:sldId id="537" r:id="rId129"/>
    <p:sldId id="527" r:id="rId130"/>
    <p:sldId id="528" r:id="rId131"/>
    <p:sldId id="529" r:id="rId132"/>
    <p:sldId id="530" r:id="rId133"/>
    <p:sldId id="531" r:id="rId134"/>
    <p:sldId id="532" r:id="rId135"/>
    <p:sldId id="538" r:id="rId136"/>
    <p:sldId id="539" r:id="rId137"/>
    <p:sldId id="540" r:id="rId138"/>
    <p:sldId id="541" r:id="rId139"/>
    <p:sldId id="542" r:id="rId140"/>
    <p:sldId id="543" r:id="rId141"/>
    <p:sldId id="544" r:id="rId142"/>
    <p:sldId id="545" r:id="rId143"/>
    <p:sldId id="546" r:id="rId144"/>
    <p:sldId id="548" r:id="rId145"/>
    <p:sldId id="547" r:id="rId146"/>
    <p:sldId id="549" r:id="rId147"/>
    <p:sldId id="550" r:id="rId148"/>
    <p:sldId id="551" r:id="rId149"/>
    <p:sldId id="552" r:id="rId150"/>
    <p:sldId id="553" r:id="rId151"/>
    <p:sldId id="554" r:id="rId152"/>
    <p:sldId id="555" r:id="rId153"/>
    <p:sldId id="421" r:id="rId154"/>
    <p:sldId id="422" r:id="rId155"/>
    <p:sldId id="423" r:id="rId156"/>
    <p:sldId id="339" r:id="rId157"/>
    <p:sldId id="364" r:id="rId158"/>
  </p:sldIdLst>
  <p:sldSz cx="9144000" cy="6858000" type="screen4x3"/>
  <p:notesSz cx="6858000" cy="9144000"/>
  <p:custDataLst>
    <p:tags r:id="rId1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00998-1CE7-4748-8172-954A264C6CF1}">
          <p14:sldIdLst>
            <p14:sldId id="316"/>
            <p14:sldId id="405"/>
            <p14:sldId id="406"/>
            <p14:sldId id="407"/>
            <p14:sldId id="410"/>
            <p14:sldId id="408"/>
            <p14:sldId id="409"/>
            <p14:sldId id="411"/>
            <p14:sldId id="424"/>
            <p14:sldId id="412"/>
            <p14:sldId id="413"/>
            <p14:sldId id="416"/>
            <p14:sldId id="417"/>
            <p14:sldId id="418"/>
            <p14:sldId id="419"/>
            <p14:sldId id="420"/>
            <p14:sldId id="425"/>
            <p14:sldId id="426"/>
            <p14:sldId id="427"/>
            <p14:sldId id="428"/>
            <p14:sldId id="429"/>
            <p14:sldId id="430"/>
            <p14:sldId id="437"/>
            <p14:sldId id="431"/>
            <p14:sldId id="434"/>
            <p14:sldId id="432"/>
            <p14:sldId id="435"/>
            <p14:sldId id="433"/>
            <p14:sldId id="436"/>
            <p14:sldId id="438"/>
            <p14:sldId id="439"/>
            <p14:sldId id="440"/>
            <p14:sldId id="441"/>
            <p14:sldId id="444"/>
            <p14:sldId id="445"/>
            <p14:sldId id="446"/>
            <p14:sldId id="447"/>
            <p14:sldId id="442"/>
            <p14:sldId id="443"/>
            <p14:sldId id="450"/>
            <p14:sldId id="451"/>
            <p14:sldId id="452"/>
            <p14:sldId id="453"/>
            <p14:sldId id="448"/>
            <p14:sldId id="449"/>
            <p14:sldId id="414"/>
            <p14:sldId id="415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6"/>
            <p14:sldId id="485"/>
            <p14:sldId id="487"/>
            <p14:sldId id="488"/>
            <p14:sldId id="494"/>
            <p14:sldId id="495"/>
            <p14:sldId id="489"/>
            <p14:sldId id="490"/>
            <p14:sldId id="491"/>
            <p14:sldId id="492"/>
            <p14:sldId id="493"/>
            <p14:sldId id="498"/>
            <p14:sldId id="496"/>
            <p14:sldId id="499"/>
            <p14:sldId id="497"/>
            <p14:sldId id="500"/>
            <p14:sldId id="501"/>
            <p14:sldId id="502"/>
            <p14:sldId id="503"/>
            <p14:sldId id="511"/>
            <p14:sldId id="512"/>
            <p14:sldId id="513"/>
            <p14:sldId id="514"/>
            <p14:sldId id="515"/>
            <p14:sldId id="504"/>
            <p14:sldId id="505"/>
            <p14:sldId id="506"/>
            <p14:sldId id="507"/>
            <p14:sldId id="508"/>
            <p14:sldId id="509"/>
            <p14:sldId id="510"/>
            <p14:sldId id="523"/>
            <p14:sldId id="524"/>
            <p14:sldId id="525"/>
            <p14:sldId id="516"/>
            <p14:sldId id="517"/>
            <p14:sldId id="518"/>
            <p14:sldId id="519"/>
            <p14:sldId id="520"/>
            <p14:sldId id="521"/>
            <p14:sldId id="533"/>
            <p14:sldId id="522"/>
            <p14:sldId id="526"/>
            <p14:sldId id="534"/>
            <p14:sldId id="535"/>
            <p14:sldId id="536"/>
            <p14:sldId id="537"/>
            <p14:sldId id="527"/>
            <p14:sldId id="528"/>
            <p14:sldId id="529"/>
            <p14:sldId id="530"/>
            <p14:sldId id="531"/>
            <p14:sldId id="532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8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421"/>
            <p14:sldId id="422"/>
            <p14:sldId id="423"/>
          </p14:sldIdLst>
        </p14:section>
        <p14:section name="Untitled Section" id="{69352B41-44E2-4D7F-A1EF-71FC49AB1BC6}">
          <p14:sldIdLst>
            <p14:sldId id="339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960" autoAdjust="0"/>
  </p:normalViewPr>
  <p:slideViewPr>
    <p:cSldViewPr snapToObjects="1" showGuides="1">
      <p:cViewPr varScale="1">
        <p:scale>
          <a:sx n="82" d="100"/>
          <a:sy n="82" d="100"/>
        </p:scale>
        <p:origin x="1440" y="101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763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ags" Target="tags/tag1.xml"/><Relationship Id="rId16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2024-07-10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54:42.17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24575,'2009'0'0,"-1990"1"0,-1 1 0,31 7 0,25 2 0,491-6 0,-336-7 0,2617 2-1365,-2824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3.9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 24575,'614'-2'0,"654"5"0,-894 9 0,85 2 0,274 16 0,-214 22 0,3-30 0,-244-21 0,304-4 0,-189-27 0,-177 10 0,-109 11 0,186-10 0,-164 7 0,-23 1 0,84 0 0,291-7 0,-384 18-1365,-66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1.3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0 130 24575,'61'-3'0,"0"-3"0,78-18 0,-10 2 0,233-5 0,4 29 0,-115 1 0,308-3 0,-513 2 0,49 8 0,30 3 0,257-11 0,149 7 0,377 6 0,-580-40 0,-20 1 0,-54 11 0,174-3 0,-144 3 0,-6 0 0,531 30 0,-268-8 0,244 17 0,-178 4 0,0-31 0,-226-2 0,765 4-1365,-1116-1-5461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3.9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 24575,'614'-2'0,"654"5"0,-894 9 0,85 2 0,274 16 0,-214 22 0,3-30 0,-244-21 0,304-4 0,-189-27 0,-177 10 0,-109 11 0,186-10 0,-164 7 0,-23 1 0,84 0 0,291-7 0,-384 18-1365,-66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32:47.7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 24575,'1418'0'0,"-1188"13"0,-5 0 0,919-14 0,-925-11 0,-27-1 0,844 10 0,-527 6 0,2194-3-1365,-2672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4:45:46.13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1008 1 24575,'18'-1'0,"1"2"0,-1 0 0,0 1 0,0 1 0,33 10 0,-42-9 0,0 0 0,0 0 0,-1 1 0,1 0 0,-1 0 0,0 1 0,-1 0 0,1 0 0,-1 1 0,0 0 0,-1 0 0,10 15 0,-8-9 0,0 0 0,-1 1 0,-1 0 0,0 1 0,-1 0 0,-1-1 0,0 2 0,3 28 0,-2 8 0,-4 66 0,-1-113 0,-2 8 0,0 0 0,-1 0 0,0 0 0,-1-1 0,-1 1 0,0-1 0,0 0 0,-1-1 0,-10 15 0,-19 43 0,34-67 0,-8 20 0,1 0 0,0 1 0,2 0 0,-4 29 0,9-46 0,0-1 0,1 1 0,0-1 0,0 1 0,0-1 0,1 1 0,-1-1 0,1 0 0,1 1 0,-1-1 0,1 0 0,0 0 0,0 0 0,0 0 0,1 0 0,0 0 0,0-1 0,0 1 0,0-1 0,1 0 0,0 0 0,0 0 0,0-1 0,8 7 0,-7-7 0,1 0 0,-1-1 0,1 0 0,-1 1 0,1-2 0,0 1 0,0-1 0,0 0 0,10 1 0,58-5 0,-57 1 0,-1 1 0,28 2 0,-44-1 0,1 0 0,-1 0 0,0 0 0,1 0 0,-1 0 0,0 0 0,1 0 0,-1 0 0,0 0 0,1 0 0,-1 0 0,0 0 0,0 0 0,1 0 0,-1 0 0,0 0 0,1 0 0,-1 0 0,0 0 0,1 0 0,-1 1 0,0-1 0,0 0 0,1 0 0,-1 0 0,0 1 0,0-1 0,0 0 0,1 0 0,-1 1 0,0-1 0,0 0 0,0 0 0,1 1 0,-1-1 0,0 0 0,0 0 0,0 1 0,0-1 0,0 0 0,0 1 0,0-1 0,0 0 0,0 1 0,0-1 0,0 0 0,0 1 0,0-1 0,0 0 0,0 0 0,0 1 0,0-1 0,0 0 0,0 1 0,-1-1 0,1 0 0,0 0 0,0 1 0,0-1 0,0 0 0,-1 0 0,1 1 0,0-1 0,-1 0 0,-19 18 0,13-13 0,-15 18 0,1 0 0,0 1 0,-17 29 0,0-3 0,7-11 0,3 0 0,1 2 0,-41 84 0,65-117 0,0 0 0,1 0 0,0 0 0,0 0 0,1 0 0,0 1 0,1-1 0,0 1 0,0-1 0,1 0 0,0 1 0,0-1 0,6 16 0,3 4 0,1 1 0,25 42 0,-25-50 0,0 0 0,-1 1 0,-1 0 0,10 37 0,-16-42 0,-1 0 0,0 0 0,-1 1 0,-1-1 0,-4 34 0,3-42 0,-1-1 0,0 0 0,0 0 0,-1 0 0,0-1 0,0 1 0,-1-1 0,0 0 0,0 0 0,-1 0 0,0 0 0,0-1 0,-1 1 0,-7 5 0,-2 1 0,0-2 0,-1 0 0,-1 0 0,1-2 0,-2 0 0,1-1 0,-1-1 0,0 0 0,-1-2 0,-20 4 0,5-3 0,-1-3 0,1-1 0,-1-1 0,-62-7 0,17-3 0,0-4 0,1-3 0,1-3 0,0-4 0,2-4 0,-133-64 0,203 88-91,0 0 0,0-1 0,0 0 0,1 0 0,-1 0 0,1-1 0,0 1 0,0-1 0,0 0 0,1-1 0,0 1 0,0-1 0,0 0 0,-3-8 0,1 0-6735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2:31:42.64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0 102 24575,'567'-2'0,"574"4"0,-764 11 0,106 1 0,724-16 0,-872 16 0,-24-1 0,796-14 0,-682-12 0,-10-1 0,241-40 0,-568 43 0,280-22 0,-158 27 0,-137 7 0,93-11 0,-91 0-1365,-47 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2:32:19.27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0 276 24575,'1'0'0,"-1"-1"0,0 1 0,0-1 0,0 1 0,0-1 0,0 0 0,0 1 0,1 0 0,-1-1 0,0 1 0,0-1 0,1 1 0,-1-1 0,0 1 0,1-1 0,-1 1 0,0 0 0,1-1 0,-1 1 0,1 0 0,-1-1 0,1 1 0,-1 0 0,1 0 0,-1-1 0,1 1 0,-1 0 0,1 0 0,0 0 0,20-4 0,-14 4 0,366-11 0,-256 11 0,1705 30-1269,142-8 1090,-1498-60 1022,-98 4-238,495 26-605,-509 11 0,-72-2 0,345-3 0,-387-10 0,36 0 0,1029 12 0,-623 25 0,88 1 0,-108-13 0,117 0 0,-663-13 0,1090-29 0,-540 2 0,2 28 0,-245 2 0,-108-24 0,-250 15 0,-12-2 0,81-22 0,1 0 0,403-89-1365,-497 108-5461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7:22:35.0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5 157 24575,'-1'-1'0,"1"0"0,-1 1 0,1-1 0,-1 0 0,1 0 0,0 0 0,0 0 0,-1 1 0,1-1 0,0 0 0,0 0 0,0 0 0,0 0 0,0 0 0,0 0 0,0 0 0,0 0 0,0 1 0,0-1 0,0 0 0,1 0 0,-1 0 0,0 0 0,1 0 0,-1 1 0,1-1 0,-1 0 0,1 0 0,0 0 0,2-1 0,-1 0 0,1 0 0,0 0 0,0 1 0,0 0 0,0-1 0,0 1 0,6-1 0,27-6 0,0 1 0,65-2 0,-67 7 0,952-38 0,9 41 0,-387 2 0,168-3 0,-526-13 0,-37 1 0,808 9 0,-521 5 0,-320-15 0,-17-1 0,-125 13-1365,-5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7:22:37.5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1 110 24575,'2314'0'0,"-1857"13"0,-42 0 0,-248-12 0,593-3 0,-484-14 0,-120 6 0,149-16 0,-113 3 0,11-1 0,-80 22 0,-68 2 0,-1-2 0,89-15 0,-94 10-9,0 3 1,0 1-1,70 5 0,-23 1-1321,-70-3-5496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09:36.2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3100 1 24575,'20'0'0,"-1"1"0,1 0 0,37 9 0,-46-7 0,0 0 0,-1 2 0,1-1 0,-1 1 0,0 1 0,0 0 0,-1 0 0,12 10 0,33 28 0,-2 2 0,-2 2 0,64 81 0,-104-113 0,0 0 0,0 1 0,-2 0 0,0 1 0,-1 0 0,-1 0 0,0 0 0,-2 1 0,4 23 0,-2 17 0,-3 97 0,-3-140 0,-2 29 0,-2-1 0,-2 1 0,-1-1 0,-3-1 0,-2 0 0,-31 78 0,9-46 0,-4-2 0,-84 124 0,103-170 0,1 2 0,-16 33 0,29-51 0,1 1 0,0-1 0,0 1 0,1 0 0,1 0 0,0 0 0,0 0 0,2 0 0,0 15 0,0-12 0,1-1 0,1 0 0,1 0 0,0 0 0,5 16 0,-5-24 0,0 1 0,1 0 0,-1-1 0,1 0 0,0 0 0,1 0 0,-1 0 0,1-1 0,1 0 0,-1 0 0,11 8 0,5 0 0,0 0 0,1-2 0,0 0 0,1-1 0,1-2 0,-1 0 0,1-1 0,0-2 0,35 4 0,24-2 0,120-5 0,-150-3 0,113-5 0,-165 6 0,0 0 0,-1-1 0,1 1 0,0 0 0,0 0 0,0 0 0,0 1 0,0-1 0,0 0 0,0 0 0,0 1 0,0-1 0,0 0 0,0 1 0,0-1 0,1 1 0,-2 0 0,0-1 0,0 0 0,0 1 0,1-1 0,-1 0 0,0 1 0,0-1 0,0 1 0,0-1 0,0 0 0,0 1 0,0-1 0,0 1 0,0-1 0,0 0 0,0 1 0,0-1 0,0 1 0,0-1 0,0 0 0,0 1 0,-1-1 0,1 1 0,0-1 0,0 0 0,-1 1 0,-22 27 0,20-25 0,-38 37 0,-80 88 0,103-107 0,2 1 0,0 1 0,2 0 0,-18 39 0,20-32 0,2 0 0,1 0 0,1 1 0,2 1 0,-5 56 0,11 162 0,3-126 0,-1-80 0,2-1 0,1 0 0,15 55 0,47 125 0,10 52 0,-31-6 0,-38-195 0,-2 124 0,-6-191 0,-1 0 0,0 0 0,0-1 0,0 1 0,-1 0 0,0-1 0,0 1 0,-1-1 0,0 0 0,0 0 0,-1 0 0,1 0 0,-1 0 0,0-1 0,-1 0 0,1 0 0,-1 0 0,0 0 0,0-1 0,-1 0 0,1 0 0,-1 0 0,0-1 0,-11 5 0,-10 3 0,0-2 0,-1-1 0,0-1 0,-49 5 0,-415 35-53,-12-29-1221,423-15 868,-2168 12-3494,1899-31 3710,276 4 466,72 12-213,0-1 0,0 1-1,1-1 1,-1 1 0,1-1 0,-1 0-1,0 0 1,1 0 0,-1 0 0,1 0-1,-1 0 1,1 0 0,-2-2-1,2 2-35,1 1 0,0-1 0,0 1 0,0 0 0,0-1 0,0 1 0,-1-1 0,1 1 0,0-1 0,0 1 0,0-1-1,0 1 1,1-1 0,-1 1 0,0-1 0,0 1 0,0-1 0,0 1 0,0-1 0,1 1 0,-1-1 0,0 1 0,0 0 0,1-1-1,-1 1 1,0-1 0,0 1 0,1 0 0,-1-1 0,1 1 0,3-3 185,-1 0 0,1 1 0,0-1 0,0 1 1,0 0-1,1 0 0,-1 0 0,5-1 0,25-4-55,63-8 0,-29 9-6737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54:45.7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57 24575,'461'-2'-89,"368"2"-307,-6 35 147,-613-8 242,-128-14 136,-34-10-9,0-1-1,0-3 1,1-2-1,77-14 0,15-1-104,289 5-15,-195 11 0,-24-10 0,31-1 0,-48 12 0,353-13 0,-421 6 0,111-11 0,-157 10 0,0 4 0,89 6 0,-59 1 0,372 15 0,-259-5 0,-209-10 0,-1 0 0,0 1 0,21 8 0,27 6 0,275 21 0,-283-33 0,-40-3 20,0 1 0,1 1 0,-1-1 0,-1 2 0,21 9 0,-22-8-232,0-1 0,0-1 0,1 0-1,0 0 1,0-1 0,13 1 0,-3-4-6614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18:03.9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3452 36 24575,'17'-1'0,"0"-1"0,-1 0 0,29-9 0,29-4 0,-51 13 0,1 0 0,-1 2 0,0 0 0,41 7 0,-50-4 0,-2 1 0,1 0 0,0 1 0,-1 0 0,0 1 0,0 0 0,0 1 0,-1 0 0,19 17 0,84 79 0,110 129 0,-190-195 0,-2 1 0,-2 1 0,-2 1 0,-1 2 0,30 63 0,-51-86 0,0 1 0,0 0 0,-2 0 0,-1 0 0,2 29 0,-6 105 0,-1-83 0,1-23 0,-1 0 0,-3 0 0,-2 0 0,-2-1 0,-2 0 0,-1-1 0,-3-1 0,-30 63 0,-26 24 0,-91 125 0,155-247 0,-4 7 0,-1-2 0,1 1 0,1 1 0,1-1 0,0 2 0,1-1 0,1 1 0,0 1 0,-4 19 0,11-36 0,0 0 0,0 0 0,0 0 0,0 0 0,0 0 0,0 0 0,0 0 0,1 0 0,-1 0 0,1 0 0,-1 0 0,1 0 0,0 0 0,0 0 0,0 0 0,0 0 0,0 0 0,0 0 0,0-1 0,1 1 0,-1-1 0,1 1 0,-1-1 0,1 1 0,0-1 0,-1 0 0,1 0 0,0 0 0,0 0 0,0 0 0,0 0 0,0 0 0,2 0 0,9 2 0,0 0 0,0-1 0,1 0 0,18 0 0,-10-1 0,221 15 0,293 36 0,-535-52 0,10 2 0,0 0 0,0 0 0,-1 1 0,1 1 0,13 6 0,-22-9 0,0 0 0,0 0 0,0 0 0,0 1 0,0-1 0,-1 1 0,1-1 0,0 1 0,-1 0 0,1 0 0,-1 0 0,0 0 0,0 0 0,0 0 0,0 0 0,0 0 0,0 0 0,0 0 0,0 0 0,-1 1 0,1-1 0,-1 0 0,0 1 0,0-1 0,0 0 0,0 1 0,0-1 0,0 0 0,-1 0 0,1 1 0,-2 3 0,-9 25 0,-2 0 0,-2-1 0,0 0 0,-35 48 0,8-11 0,24-38 0,-111 211 0,117-212 0,1 1 0,1-1 0,2 2 0,1-1 0,1 1 0,-3 58 0,12 295 0,2-104 0,-5-237 0,1-5 0,-2 0 0,-1 0 0,-10 51 0,9-75 0,-1 0 0,0-1 0,-1 0 0,0 1 0,-1-2 0,0 1 0,-1-1 0,0 0 0,-1 0 0,0-1 0,-1 0 0,0-1 0,-15 13 0,5-7 0,-1-1 0,0-2 0,-1 0 0,0-1 0,-45 17 0,-120 23 0,167-46 0,-1030 163-166,426-108-347,-1053-34-1,1639-28 514,-127-3 0,-285-47 0,409 43 350,-45-15 0,75 20-437,1 1 0,-1-2-1,1 1 1,0-1 0,0 0 0,0-1 0,1 0-1,0-1 1,-13-12 0,7-1-6739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58:22.4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81 24575,'0'1'0,"0"0"0,1 0 0,-1 0 0,0 0 0,1-1 0,-1 1 0,1 0 0,-1 0 0,1 0 0,-1 0 0,1-1 0,0 1 0,-1 0 0,1-1 0,0 1 0,0 0 0,-1-1 0,1 1 0,0-1 0,0 1 0,0-1 0,0 0 0,0 1 0,-1-1 0,1 0 0,0 0 0,2 1 0,29 4 0,-28-5 0,293 5 0,-171-7 0,2133 2 0,-1923-27 0,-20 1 0,-264 25 0,228-13 0,-154 4 0,181 7 0,-147 5 0,1252-2 0,-1386-1 0,1-2 0,29-6 0,-27 4 0,43-3 0,503 7 0,-275 3 0,1411-2 0,-1688 1 0,0 1 0,33 8 0,-32-5 0,47 3 0,127-9-1365,-176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58:46.2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1 192 24575,'0'1'0,"0"-1"0,0 1 0,0-1 0,1 1 0,-1-1 0,0 1 0,1 0 0,-1-1 0,0 1 0,1-1 0,-1 1 0,1-1 0,-1 0 0,1 1 0,-1-1 0,1 1 0,-1-1 0,1 0 0,-1 1 0,1-1 0,-1 0 0,1 0 0,0 0 0,-1 1 0,1-1 0,-1 0 0,2 0 0,21 4 0,-18-3 0,110 8 0,153-7 0,-221-3 0,893-60 0,-713 44 0,242 14 0,-246 5 0,276-22 0,-391 13 0,127 7 0,-99 2 0,2033-2 0,-1810-14 0,-16 1 0,-265 9 0,119-22 0,-68 6 0,313-10 0,4 31 0,-169 2 0,3452-3 0,-3719 0-341,-1 0 0,0-1-1,17-3 1,-8-2-6485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4T13:58:58.2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0 131 24575,'2910'0'0,"-2655"-14"0,5 1 0,463-12 0,-576 13 0,630-29 0,525 43 0,-696-4 0,-576 1 67,57-11-1,0 0-1564,-67 11-5328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4:24:12.91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55 24575,'1962'0'0,"-1256"39"0,-91 0 0,192-38 0,-423-2 0,125-26 0,12 1 0,374-1 0,20 2 0,-615 51 0,-41-2 0,528-18 0,-441-9 0,5913 3 0,-6009-20 0,-184 12 0,20-2 0,451-32 0,-482 41 0,437 5 0,-434-2-682,103 20-1,-121-13-6143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1.3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0 130 24575,'61'-3'0,"0"-3"0,78-18 0,-10 2 0,233-5 0,4 29 0,-115 1 0,308-3 0,-513 2 0,49 8 0,30 3 0,257-11 0,149 7 0,377 6 0,-580-40 0,-20 1 0,-54 11 0,174-3 0,-144 3 0,-6 0 0,531 30 0,-268-8 0,244 17 0,-178 4 0,0-31 0,-226-2 0,765 4-1365,-1116-1-5461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3.9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 24575,'614'-2'0,"654"5"0,-894 9 0,85 2 0,274 16 0,-214 22 0,3-30 0,-244-21 0,304-4 0,-189-27 0,-177 10 0,-109 11 0,186-10 0,-164 7 0,-23 1 0,84 0 0,291-7 0,-384 18-1365,-66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3:29:41.3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0 130 24575,'61'-3'0,"0"-3"0,78-18 0,-10 2 0,233-5 0,4 29 0,-115 1 0,308-3 0,-513 2 0,49 8 0,30 3 0,257-11 0,149 7 0,377 6 0,-580-40 0,-20 1 0,-54 11 0,174-3 0,-144 3 0,-6 0 0,531 30 0,-268-8 0,244 17 0,-178 4 0,0-31 0,-226-2 0,765 4-1365,-1116-1-5461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5.xml"/><Relationship Id="rId4" Type="http://schemas.openxmlformats.org/officeDocument/2006/relationships/image" Target="../media/image3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customXml" Target="../ink/ink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customXml" Target="../ink/ink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.xml"/><Relationship Id="rId5" Type="http://schemas.openxmlformats.org/officeDocument/2006/relationships/image" Target="../media/image45.png"/><Relationship Id="rId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customXml" Target="../ink/ink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customXml" Target="../ink/ink18.xml"/><Relationship Id="rId4" Type="http://schemas.openxmlformats.org/officeDocument/2006/relationships/image" Target="../media/image7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Dotnet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Parameswari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5F8325-A9A4-11C7-352E-EC591050F4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581275"/>
          </a:xfrm>
        </p:spPr>
        <p:txBody>
          <a:bodyPr>
            <a:normAutofit/>
          </a:bodyPr>
          <a:lstStyle/>
          <a:p>
            <a:r>
              <a:rPr lang="en-US" dirty="0"/>
              <a:t>Generics can be a powerful tool when working with databases. </a:t>
            </a:r>
          </a:p>
          <a:p>
            <a:r>
              <a:rPr lang="en-US" dirty="0"/>
              <a:t>For instance, you can create a generic repository class that can perform common database operations on different entities without the need to duplicate code for each entity.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Access Generics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68024-54CF-B14A-AB47-71A5C001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" t="4412" r="2352" b="7456"/>
          <a:stretch/>
        </p:blipFill>
        <p:spPr>
          <a:xfrm>
            <a:off x="1295400" y="4060565"/>
            <a:ext cx="6096001" cy="262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673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Nonexclusive locking</a:t>
            </a:r>
          </a:p>
          <a:p>
            <a:pPr lvl="1"/>
            <a:r>
              <a:rPr lang="en-US" dirty="0"/>
              <a:t>Nonexclusive locking lets us limit concurrency. </a:t>
            </a:r>
          </a:p>
          <a:p>
            <a:pPr lvl="1"/>
            <a:r>
              <a:rPr lang="en-US" dirty="0"/>
              <a:t>The nonexclusive locking constructs are Semaphore(Slim) and </a:t>
            </a:r>
            <a:r>
              <a:rPr lang="en-US" dirty="0" err="1"/>
              <a:t>ReaderWriterLock</a:t>
            </a:r>
            <a:r>
              <a:rPr lang="en-US" dirty="0"/>
              <a:t>(Slim)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3575774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Signaling</a:t>
            </a:r>
          </a:p>
          <a:p>
            <a:pPr lvl="1"/>
            <a:r>
              <a:rPr lang="en-US" dirty="0"/>
              <a:t>These allow a thread to block until receiving one or more notifications from other thread(s). </a:t>
            </a:r>
          </a:p>
          <a:p>
            <a:pPr lvl="1"/>
            <a:r>
              <a:rPr lang="en-US" dirty="0"/>
              <a:t>The signaling constructs include Manual Reset Event(Slim),</a:t>
            </a:r>
            <a:r>
              <a:rPr lang="en-US" dirty="0" err="1"/>
              <a:t>AutoResetEvent</a:t>
            </a:r>
            <a:r>
              <a:rPr lang="en-US" dirty="0"/>
              <a:t>, </a:t>
            </a:r>
            <a:r>
              <a:rPr lang="en-US" dirty="0" err="1"/>
              <a:t>CountdownEvent</a:t>
            </a:r>
            <a:r>
              <a:rPr lang="en-US" dirty="0"/>
              <a:t>, and Barrier. </a:t>
            </a:r>
          </a:p>
          <a:p>
            <a:pPr lvl="1"/>
            <a:r>
              <a:rPr lang="en-US" dirty="0"/>
              <a:t>The former three are referred to as event wait handles.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84879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locking to convert thread-unsafe code into thread-safe code. </a:t>
            </a:r>
          </a:p>
          <a:p>
            <a:r>
              <a:rPr lang="en-US" dirty="0"/>
              <a:t>A good application of this is .NET: nearly all its nonprimitive types are not thread-safe (for anything more than read-only access) when instantiated.</a:t>
            </a:r>
          </a:p>
          <a:p>
            <a:r>
              <a:rPr lang="en-US" dirty="0"/>
              <a:t>We can use them in multithreaded code if all access to any given object is protected via a lock.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 and .NET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940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C342D0-83D4-7B4B-A156-CCCFABF72C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36480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lock statement is used to take the mutual-exclusion lock for a specified object. </a:t>
            </a:r>
          </a:p>
          <a:p>
            <a:r>
              <a:rPr lang="en-US" dirty="0"/>
              <a:t>It executes a specified block and then releases the lock. </a:t>
            </a:r>
          </a:p>
          <a:p>
            <a:r>
              <a:rPr lang="en-US" dirty="0"/>
              <a:t>The time during which the lock is active, the thread that holds the lock can again take and release the lock. </a:t>
            </a:r>
          </a:p>
          <a:p>
            <a:r>
              <a:rPr lang="en-US" dirty="0"/>
              <a:t>Note that any other thread cannot access the lock and it waits unless the lock is released.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(Exclusive Lock in Thread)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5C1AB-FB0F-CB9A-D499-54E94B55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038600"/>
            <a:ext cx="363905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2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(Lock in Thread)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256EE6-0EDE-F673-5CF2-7AE0B6E1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811326" cy="53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1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 Parameter to Thread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7D4A1-5F01-4EF6-E1E6-1023F7D3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91" y="1600200"/>
            <a:ext cx="714474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16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D079B-8C1F-9C40-58F0-E7187D78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Exception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4607-234E-1461-0CAF-9001642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68" y="1524000"/>
            <a:ext cx="7078063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11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7E6A3-EA27-FF7B-FA04-1A042FD576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a Multithreading environment, each thread has their own priority. </a:t>
            </a:r>
          </a:p>
          <a:p>
            <a:r>
              <a:rPr lang="en-US" dirty="0"/>
              <a:t>A thread’s priority shows how frequently a thread gains the access to CPU resources. </a:t>
            </a:r>
          </a:p>
          <a:p>
            <a:r>
              <a:rPr lang="en-US" dirty="0"/>
              <a:t>Whenever we create a thread in C#, it always has some priority assigned to it.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</p:spTree>
    <p:extLst>
      <p:ext uri="{BB962C8B-B14F-4D97-AF65-F5344CB8AC3E}">
        <p14:creationId xmlns:p14="http://schemas.microsoft.com/office/powerpoint/2010/main" val="22321699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7E6A3-EA27-FF7B-FA04-1A042FD576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programmer can explicitly assign priority to a thread.</a:t>
            </a:r>
          </a:p>
          <a:p>
            <a:r>
              <a:rPr lang="en-US" dirty="0"/>
              <a:t>The by default priority of a thread is Normal.</a:t>
            </a:r>
          </a:p>
          <a:p>
            <a:r>
              <a:rPr lang="en-US" dirty="0"/>
              <a:t>Operating system does not assign the priority of threads.</a:t>
            </a:r>
          </a:p>
          <a:p>
            <a:r>
              <a:rPr lang="en-US" dirty="0"/>
              <a:t>If a thread has reached a final state, such as Aborted, then this will give </a:t>
            </a:r>
            <a:r>
              <a:rPr lang="en-US" dirty="0" err="1"/>
              <a:t>ThreadStateException</a:t>
            </a:r>
            <a:r>
              <a:rPr lang="en-US" dirty="0"/>
              <a:t>.</a:t>
            </a:r>
          </a:p>
          <a:p>
            <a:r>
              <a:rPr lang="en-US" dirty="0"/>
              <a:t>If the value specified for a set operation is not a valid </a:t>
            </a:r>
            <a:r>
              <a:rPr lang="en-US" dirty="0" err="1"/>
              <a:t>ThreadPriority</a:t>
            </a:r>
            <a:r>
              <a:rPr lang="en-US" dirty="0"/>
              <a:t> value, then this will give </a:t>
            </a:r>
            <a:r>
              <a:rPr lang="en-US" dirty="0" err="1"/>
              <a:t>ArgumentException</a:t>
            </a:r>
            <a:endParaRPr lang="en-US" dirty="0"/>
          </a:p>
          <a:p>
            <a:r>
              <a:rPr lang="en-US" dirty="0"/>
              <a:t>It is not guaranteed that the thread whose priority is high will executes first and the thread whose priority is low will executes after.</a:t>
            </a:r>
          </a:p>
          <a:p>
            <a:r>
              <a:rPr lang="en-US" dirty="0"/>
              <a:t>Due to context switching the highest priority thread may execute after lowest priority thread.</a:t>
            </a:r>
          </a:p>
          <a:p>
            <a:r>
              <a:rPr lang="en-US" dirty="0"/>
              <a:t>When you are assigning a priority to a thread you need to be careful, if you are not doing carefully you may get thread starvation.</a:t>
            </a:r>
          </a:p>
          <a:p>
            <a:r>
              <a:rPr lang="en-US" dirty="0"/>
              <a:t>The thread priority will always depend upon the process priority or parent container, so by setting the thread priority to highest will not correspond to real-time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</p:spTree>
    <p:extLst>
      <p:ext uri="{BB962C8B-B14F-4D97-AF65-F5344CB8AC3E}">
        <p14:creationId xmlns:p14="http://schemas.microsoft.com/office/powerpoint/2010/main" val="12018068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2D0CC-D726-67A3-23DD-8FD6A4B4C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9984"/>
          <a:stretch/>
        </p:blipFill>
        <p:spPr>
          <a:xfrm>
            <a:off x="1143000" y="1371600"/>
            <a:ext cx="6400800" cy="53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9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Access Generics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83FD4-63F5-3E6E-783F-542EDB36A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" r="2500"/>
          <a:stretch/>
        </p:blipFill>
        <p:spPr>
          <a:xfrm>
            <a:off x="190500" y="1828800"/>
            <a:ext cx="8763000" cy="42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99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13459-5B3F-FD96-8755-7CDFBD9AD0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CLR assigns each thread its own memory stack.</a:t>
            </a:r>
          </a:p>
          <a:p>
            <a:r>
              <a:rPr lang="en-US" dirty="0"/>
              <a:t>So that local variables are kept separate.</a:t>
            </a:r>
          </a:p>
          <a:p>
            <a:r>
              <a:rPr lang="en-US" dirty="0"/>
              <a:t>We define a method with a local variable.</a:t>
            </a:r>
          </a:p>
          <a:p>
            <a:r>
              <a:rPr lang="en-US" dirty="0"/>
              <a:t>Then call the method simultaneously on the main thread and a newly created thread: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</p:spTree>
    <p:extLst>
      <p:ext uri="{BB962C8B-B14F-4D97-AF65-F5344CB8AC3E}">
        <p14:creationId xmlns:p14="http://schemas.microsoft.com/office/powerpoint/2010/main" val="42224655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50222-A1B5-AEBE-8C96-B16060B7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8" y="2057400"/>
            <a:ext cx="901930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41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060A5-5230-0B5E-BDCF-1A6C4E2D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67336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68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D6B5D-2109-98B1-3569-773AC353DE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simplest kind of signaling constructs are called event wait handles. </a:t>
            </a:r>
          </a:p>
          <a:p>
            <a:r>
              <a:rPr lang="en-US" dirty="0"/>
              <a:t>Event wait handles come in three flavors: </a:t>
            </a:r>
            <a:r>
              <a:rPr lang="en-US" dirty="0" err="1"/>
              <a:t>AutoResetEvent</a:t>
            </a:r>
            <a:r>
              <a:rPr lang="en-US" dirty="0"/>
              <a:t>, Manual </a:t>
            </a:r>
            <a:r>
              <a:rPr lang="en-US" dirty="0" err="1"/>
              <a:t>ResetEvent</a:t>
            </a:r>
            <a:r>
              <a:rPr lang="en-US" dirty="0"/>
              <a:t>(Slim), and </a:t>
            </a:r>
            <a:r>
              <a:rPr lang="en-US" dirty="0" err="1"/>
              <a:t>CountdownEvent</a:t>
            </a:r>
            <a:r>
              <a:rPr lang="en-US" dirty="0"/>
              <a:t>. </a:t>
            </a:r>
          </a:p>
          <a:p>
            <a:r>
              <a:rPr lang="en-US" dirty="0"/>
              <a:t>The former two are based on the common </a:t>
            </a:r>
            <a:r>
              <a:rPr lang="en-US" dirty="0" err="1"/>
              <a:t>EventWaitHandle</a:t>
            </a:r>
            <a:r>
              <a:rPr lang="en-US" dirty="0"/>
              <a:t> class from which they derive all their functionality.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FCF74-5BC8-F187-4DF2-157D23D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Signaling with Event Wait Handles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4681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8FCF74-5BC8-F187-4DF2-157D23D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Signaling with Event Wait Handles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351E5-FC3B-9CE7-99EF-C9A269F9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" y="2096278"/>
            <a:ext cx="795881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3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8FCF74-5BC8-F187-4DF2-157D23D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Signaling with Event Wait Handles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BDE8F-C313-4708-FE5D-AFCD7843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5345"/>
            <a:ext cx="7467600" cy="46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769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E4D04-4FFB-F613-CF78-DAC369720A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Barrier class implements a thread execution barrier, allowing many threads to rendezvous at a point in time.</a:t>
            </a:r>
          </a:p>
          <a:p>
            <a:r>
              <a:rPr lang="en-US" dirty="0"/>
              <a:t>The class is very fast and efficient, and is built upon Wait, Pulse, and spinlocks.</a:t>
            </a:r>
          </a:p>
          <a:p>
            <a:r>
              <a:rPr lang="en-US" dirty="0"/>
              <a:t>To use this class:</a:t>
            </a:r>
          </a:p>
          <a:p>
            <a:pPr lvl="1"/>
            <a:r>
              <a:rPr lang="en-US" dirty="0"/>
              <a:t>1. Instantiate it, specifying how many threads should partake in the rendezvous.</a:t>
            </a:r>
          </a:p>
          <a:p>
            <a:pPr lvl="1"/>
            <a:r>
              <a:rPr lang="en-US" dirty="0"/>
              <a:t>2. Have each thread call </a:t>
            </a:r>
            <a:r>
              <a:rPr lang="en-US" dirty="0" err="1"/>
              <a:t>SignalAndWait</a:t>
            </a:r>
            <a:r>
              <a:rPr lang="en-US" dirty="0"/>
              <a:t> when it wants to rendezvous.</a:t>
            </a:r>
          </a:p>
          <a:p>
            <a:pPr lvl="1"/>
            <a:r>
              <a:rPr lang="en-US" dirty="0"/>
              <a:t>Instantiating Barrier with a value of 3 causes </a:t>
            </a:r>
            <a:r>
              <a:rPr lang="en-US" dirty="0" err="1"/>
              <a:t>SignalAndWait</a:t>
            </a:r>
            <a:r>
              <a:rPr lang="en-US" dirty="0"/>
              <a:t> to block until that method has been called three times. </a:t>
            </a:r>
          </a:p>
          <a:p>
            <a:pPr lvl="1"/>
            <a:r>
              <a:rPr lang="en-US" dirty="0"/>
              <a:t>It then starts over: calling </a:t>
            </a:r>
            <a:r>
              <a:rPr lang="en-US" dirty="0" err="1"/>
              <a:t>SignalAndWait</a:t>
            </a:r>
            <a:r>
              <a:rPr lang="en-US" dirty="0"/>
              <a:t> again blocks until called another three times. </a:t>
            </a:r>
          </a:p>
          <a:p>
            <a:pPr lvl="1"/>
            <a:r>
              <a:rPr lang="en-US" dirty="0"/>
              <a:t>This keeps each thread “in step” with every other thread.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22354937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B6111-33EF-DD05-FF7D-C34BFB8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3" y="1676400"/>
            <a:ext cx="7959144" cy="46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7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68FC7-05A1-5DB8-2AA0-F46B5555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98" y="1752600"/>
            <a:ext cx="656580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73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4F262-B6F2-9D57-A538-FB33381D6F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428875"/>
          </a:xfrm>
        </p:spPr>
        <p:txBody>
          <a:bodyPr/>
          <a:lstStyle/>
          <a:p>
            <a:r>
              <a:rPr lang="en-US" dirty="0"/>
              <a:t>Parallel execution means that you have multiple threads doing different job and not knowing about each other.</a:t>
            </a:r>
          </a:p>
          <a:p>
            <a:r>
              <a:rPr lang="en-US" dirty="0"/>
              <a:t>Asynchronous execution refers to having single thread switching between different jobs.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D73C0-BC8E-0189-0A0B-F60B454A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vs Asynchronous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8C78F-50E6-A4E5-3320-BA705BE6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77388"/>
            <a:ext cx="5166652" cy="30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4BE13-B202-BA9F-9EDF-6794D041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600200"/>
            <a:ext cx="8378166" cy="39011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DF49F4-B57D-6A66-ED08-EC78B4676D01}"/>
                  </a:ext>
                </a:extLst>
              </p14:cNvPr>
              <p14:cNvContentPartPr/>
              <p14:nvPr/>
            </p14:nvContentPartPr>
            <p14:xfrm>
              <a:off x="457200" y="2957657"/>
              <a:ext cx="209988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DF49F4-B57D-6A66-ED08-EC78B4676D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080" y="2951537"/>
                <a:ext cx="2112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EDC720-1069-B277-F415-FA246B6F642A}"/>
                  </a:ext>
                </a:extLst>
              </p14:cNvPr>
              <p14:cNvContentPartPr/>
              <p14:nvPr/>
            </p14:nvContentPartPr>
            <p14:xfrm>
              <a:off x="4907880" y="2508377"/>
              <a:ext cx="2509200" cy="61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EDC720-1069-B277-F415-FA246B6F64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1760" y="2502257"/>
                <a:ext cx="252144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9435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Whenever we start a thread, a few hundred microseconds are spent organizing such things as a fresh local variable stack. </a:t>
            </a:r>
          </a:p>
          <a:p>
            <a:r>
              <a:rPr lang="en-US" dirty="0"/>
              <a:t>The thread pool cuts this overhead by having a pool of pre-created recyclable threads. </a:t>
            </a:r>
          </a:p>
          <a:p>
            <a:r>
              <a:rPr lang="en-US" dirty="0"/>
              <a:t>Thread pooling is essential for efficient parallel programming and fine-grained concurrency; </a:t>
            </a:r>
          </a:p>
          <a:p>
            <a:r>
              <a:rPr lang="en-US" dirty="0"/>
              <a:t>It allows short operations to run without being overwhelmed with the overhead of thread startup.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Pool</a:t>
            </a:r>
          </a:p>
        </p:txBody>
      </p:sp>
    </p:spTree>
    <p:extLst>
      <p:ext uri="{BB962C8B-B14F-4D97-AF65-F5344CB8AC3E}">
        <p14:creationId xmlns:p14="http://schemas.microsoft.com/office/powerpoint/2010/main" val="2047998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We cannot set the Name of a pooled thread, making debugging more difficult.</a:t>
            </a:r>
          </a:p>
          <a:p>
            <a:r>
              <a:rPr lang="en-US" dirty="0"/>
              <a:t>Pooled threads are always background threads.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Pool</a:t>
            </a:r>
          </a:p>
        </p:txBody>
      </p:sp>
    </p:spTree>
    <p:extLst>
      <p:ext uri="{BB962C8B-B14F-4D97-AF65-F5344CB8AC3E}">
        <p14:creationId xmlns:p14="http://schemas.microsoft.com/office/powerpoint/2010/main" val="686065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94533-8077-F2F3-8E26-D42861976C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framework provides </a:t>
            </a:r>
            <a:r>
              <a:rPr lang="en-US" dirty="0" err="1"/>
              <a:t>Threading.Tasks</a:t>
            </a:r>
            <a:r>
              <a:rPr lang="en-US" dirty="0"/>
              <a:t> class to let us create tasks and run them asynchronously. </a:t>
            </a:r>
          </a:p>
          <a:p>
            <a:r>
              <a:rPr lang="en-US" dirty="0"/>
              <a:t>A task is an object that represents some work that should be done. </a:t>
            </a:r>
          </a:p>
          <a:p>
            <a:r>
              <a:rPr lang="en-US" dirty="0"/>
              <a:t>The task can tell you if the work is completed and if the operation returns a result, the task gives you the result.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7A1CB-89B4-2970-CF2C-FB3EADF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264742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7A1CB-89B4-2970-CF2C-FB3EADF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A044-7CD1-45BB-8172-B83898CF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601693" cy="40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161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D3309-E104-9B13-A11A-14667973CE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Autofit/>
          </a:bodyPr>
          <a:lstStyle/>
          <a:p>
            <a:r>
              <a:rPr lang="en-US" sz="2000" dirty="0"/>
              <a:t>The Thread class is used for creating and manipulating a thread in Windows. </a:t>
            </a:r>
          </a:p>
          <a:p>
            <a:r>
              <a:rPr lang="en-US" sz="2000" dirty="0"/>
              <a:t>A Task represents some asynchronous operation and is part of the Task Parallel Library, a set of APIs for running tasks asynchronously and in parallel.</a:t>
            </a:r>
          </a:p>
          <a:p>
            <a:r>
              <a:rPr lang="en-US" sz="2000" dirty="0"/>
              <a:t>The task can return a result. </a:t>
            </a:r>
          </a:p>
          <a:p>
            <a:r>
              <a:rPr lang="en-US" sz="2000" dirty="0"/>
              <a:t>There is no direct mechanism to return the result from a thread.</a:t>
            </a:r>
          </a:p>
          <a:p>
            <a:r>
              <a:rPr lang="en-US" sz="2000" dirty="0"/>
              <a:t>Task supports cancellation using cancellation tokens. But Thread doesn't.</a:t>
            </a:r>
          </a:p>
          <a:p>
            <a:r>
              <a:rPr lang="en-US" sz="2000" dirty="0"/>
              <a:t>A task can have multiple processes happening at the same time. </a:t>
            </a:r>
          </a:p>
          <a:p>
            <a:r>
              <a:rPr lang="en-US" sz="2000" dirty="0"/>
              <a:t>Threads can only have one task running at a time.</a:t>
            </a:r>
          </a:p>
          <a:p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6A5CC-7532-548C-45BE-171A745A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Task And Thread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5465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D3309-E104-9B13-A11A-14667973CE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Autofit/>
          </a:bodyPr>
          <a:lstStyle/>
          <a:p>
            <a:r>
              <a:rPr lang="en-US" sz="2000" dirty="0"/>
              <a:t>We can easily implement Asynchronous using ’async’ and ‘await’ keywords.</a:t>
            </a:r>
          </a:p>
          <a:p>
            <a:r>
              <a:rPr lang="en-US" sz="2000" dirty="0"/>
              <a:t>A new Thread() is not dealing with Thread pool thread, whereas Task does use thread pool thread.</a:t>
            </a:r>
          </a:p>
          <a:p>
            <a:r>
              <a:rPr lang="en-US" sz="2000" dirty="0"/>
              <a:t>A Task is a higher level concept than Thread.</a:t>
            </a: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6A5CC-7532-548C-45BE-171A745A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Task And Thread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4625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easiest way to explicitly run something on a pooled thread is to use </a:t>
            </a:r>
            <a:r>
              <a:rPr lang="en-US" dirty="0" err="1"/>
              <a:t>Task.Run</a:t>
            </a:r>
            <a:endParaRPr lang="en-US" dirty="0"/>
          </a:p>
          <a:p>
            <a:r>
              <a:rPr lang="en-US" dirty="0"/>
              <a:t>// Task is in </a:t>
            </a:r>
            <a:r>
              <a:rPr lang="en-US" dirty="0" err="1"/>
              <a:t>System.Threading.Tasks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(() =&gt; </a:t>
            </a:r>
            <a:r>
              <a:rPr lang="en-US" dirty="0" err="1"/>
              <a:t>Console.WriteLine</a:t>
            </a:r>
            <a:r>
              <a:rPr lang="en-US" dirty="0"/>
              <a:t> ("Hello from the thread pool"));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Entering Thread Pool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A73811-D0A1-1C29-17D4-183BD5F0CBBB}"/>
                  </a:ext>
                </a:extLst>
              </p14:cNvPr>
              <p14:cNvContentPartPr/>
              <p14:nvPr/>
            </p14:nvContentPartPr>
            <p14:xfrm>
              <a:off x="7160216" y="2509457"/>
              <a:ext cx="1499760" cy="163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A73811-D0A1-1C29-17D4-183BD5F0CB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4096" y="2503337"/>
                <a:ext cx="1512000" cy="16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3390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B94BA4-6E49-866A-044B-264D003E70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easiest way to start a Task backed by a thread is with the static method </a:t>
            </a:r>
            <a:r>
              <a:rPr lang="en-US" dirty="0" err="1"/>
              <a:t>Task.Run</a:t>
            </a:r>
            <a:r>
              <a:rPr lang="en-US" dirty="0"/>
              <a:t>. </a:t>
            </a:r>
          </a:p>
          <a:p>
            <a:r>
              <a:rPr lang="en-US" dirty="0"/>
              <a:t>Simply pass in an Action delegate:</a:t>
            </a:r>
          </a:p>
          <a:p>
            <a:pPr lvl="1"/>
            <a:r>
              <a:rPr lang="en-US" dirty="0" err="1"/>
              <a:t>Task.Run</a:t>
            </a:r>
            <a:r>
              <a:rPr lang="en-US" dirty="0"/>
              <a:t> (() =&gt; </a:t>
            </a:r>
            <a:r>
              <a:rPr lang="en-US" dirty="0" err="1"/>
              <a:t>Console.WriteLine</a:t>
            </a:r>
            <a:r>
              <a:rPr lang="en-US" dirty="0"/>
              <a:t> (“Rocking…"));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A5724-487D-319B-C487-02C256D2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5711465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B94BA4-6E49-866A-044B-264D003E70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Task.Run</a:t>
            </a:r>
            <a:r>
              <a:rPr lang="en-US" dirty="0"/>
              <a:t> in this manner is same as starting a thread as follows</a:t>
            </a:r>
          </a:p>
          <a:p>
            <a:r>
              <a:rPr lang="en-US" dirty="0"/>
              <a:t>new Thread (() =&gt; </a:t>
            </a:r>
            <a:r>
              <a:rPr lang="en-US" dirty="0" err="1"/>
              <a:t>Console.WriteLine</a:t>
            </a:r>
            <a:r>
              <a:rPr lang="en-US" dirty="0"/>
              <a:t> (“Rock")).Start();</a:t>
            </a:r>
          </a:p>
          <a:p>
            <a:r>
              <a:rPr lang="en-US" dirty="0" err="1"/>
              <a:t>Task.Run</a:t>
            </a:r>
            <a:r>
              <a:rPr lang="en-US" dirty="0"/>
              <a:t> returns a Task object that we can use to monitor its progress, rather like a Thread object.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A5724-487D-319B-C487-02C256D2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9176227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EBC980-3FE3-2CC7-A021-BAACF3C2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2F0B-BB9D-88FB-C66B-E3C9C136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828800"/>
            <a:ext cx="8458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0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Generics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D9F26-7CC3-173F-695C-90589A00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8" y="1828800"/>
            <a:ext cx="8378166" cy="3848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FC1773-CF2C-6768-5ED1-C0293FEBEE0A}"/>
                  </a:ext>
                </a:extLst>
              </p14:cNvPr>
              <p14:cNvContentPartPr/>
              <p14:nvPr/>
            </p14:nvContentPartPr>
            <p14:xfrm>
              <a:off x="4683960" y="2676857"/>
              <a:ext cx="3218760" cy="3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FC1773-CF2C-6768-5ED1-C0293FEBEE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7840" y="2670737"/>
                <a:ext cx="323100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1216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71D15-AE5E-7A43-EA7E-E44E58AA3F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Task has a generic subclass called Task&lt;</a:t>
            </a:r>
            <a:r>
              <a:rPr lang="en-US" dirty="0" err="1"/>
              <a:t>TResult</a:t>
            </a:r>
            <a:r>
              <a:rPr lang="en-US" dirty="0"/>
              <a:t>&gt;, which allows a task to emit a return value. </a:t>
            </a:r>
          </a:p>
          <a:p>
            <a:r>
              <a:rPr lang="en-US" dirty="0"/>
              <a:t>We can obtain a Task&lt;</a:t>
            </a:r>
            <a:r>
              <a:rPr lang="en-US" dirty="0" err="1"/>
              <a:t>TResult</a:t>
            </a:r>
            <a:r>
              <a:rPr lang="en-US" dirty="0"/>
              <a:t>&gt; by calling </a:t>
            </a:r>
            <a:r>
              <a:rPr lang="en-US" dirty="0" err="1"/>
              <a:t>Task.Run</a:t>
            </a:r>
            <a:r>
              <a:rPr lang="en-US" dirty="0"/>
              <a:t> with a </a:t>
            </a:r>
            <a:r>
              <a:rPr lang="en-US" dirty="0" err="1"/>
              <a:t>Func</a:t>
            </a:r>
            <a:r>
              <a:rPr lang="en-US" dirty="0"/>
              <a:t> &lt;</a:t>
            </a:r>
            <a:r>
              <a:rPr lang="en-US" dirty="0" err="1"/>
              <a:t>TResult</a:t>
            </a:r>
            <a:r>
              <a:rPr lang="en-US" dirty="0"/>
              <a:t>&gt; delegate instead of an Action:</a:t>
            </a:r>
          </a:p>
          <a:p>
            <a:r>
              <a:rPr lang="en-US" dirty="0"/>
              <a:t>Task&lt;int&gt; task = </a:t>
            </a:r>
            <a:r>
              <a:rPr lang="en-US" dirty="0" err="1"/>
              <a:t>Task.Run</a:t>
            </a:r>
            <a:r>
              <a:rPr lang="en-US" dirty="0"/>
              <a:t> (() =&gt; { </a:t>
            </a:r>
            <a:r>
              <a:rPr lang="en-US" dirty="0" err="1"/>
              <a:t>Console.WriteLine</a:t>
            </a:r>
            <a:r>
              <a:rPr lang="en-US" dirty="0"/>
              <a:t> (“Rock"); return 3; }</a:t>
            </a:r>
          </a:p>
          <a:p>
            <a:r>
              <a:rPr lang="en-US" dirty="0"/>
              <a:t>int result = </a:t>
            </a:r>
            <a:r>
              <a:rPr lang="en-US" dirty="0" err="1"/>
              <a:t>task.Result</a:t>
            </a:r>
            <a:r>
              <a:rPr lang="en-US" dirty="0"/>
              <a:t>; // Blocks if not already finished</a:t>
            </a:r>
          </a:p>
          <a:p>
            <a:r>
              <a:rPr lang="en-US" dirty="0" err="1"/>
              <a:t>Console.WriteLine</a:t>
            </a:r>
            <a:r>
              <a:rPr lang="en-US" dirty="0"/>
              <a:t> (result); //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8E6EA-3C04-E75F-9A18-8727C25B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Returning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15C75-099A-DC93-7B0E-C3A3C37924BC}"/>
                  </a:ext>
                </a:extLst>
              </p14:cNvPr>
              <p14:cNvContentPartPr/>
              <p14:nvPr/>
            </p14:nvContentPartPr>
            <p14:xfrm>
              <a:off x="7086600" y="3198294"/>
              <a:ext cx="1829528" cy="167850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15C75-099A-DC93-7B0E-C3A3C3792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0480" y="3192173"/>
                <a:ext cx="1841768" cy="16907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424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AD914-B733-B9FB-7E0F-5EAE8BA5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79DE7-C461-B09D-288B-33454DD2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754107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E280E-9234-5502-FABE-5FFD7D2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continuation for a single antecedent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F7B5-D735-8BB4-9376-F1F2083F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58295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58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4A19C0-EBF0-F927-A9F4-7382F2F8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Scheduling Different Continuation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BA664-7975-8E39-07C0-5AB2F29C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11890"/>
            <a:ext cx="6058746" cy="53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98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982312-B417-3896-CE9C-AF254A9338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Nowadays, multicore processors (2 cores, 4 cores, 8 cores …) become very popular. </a:t>
            </a:r>
          </a:p>
          <a:p>
            <a:r>
              <a:rPr lang="en-US" dirty="0"/>
              <a:t>Even they can be found in most devices.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45AE-1E7F-F919-03CD-5FE88BD9E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7143"/>
          <a:stretch/>
        </p:blipFill>
        <p:spPr>
          <a:xfrm>
            <a:off x="533400" y="2667000"/>
            <a:ext cx="7391400" cy="39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042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208BD-F95A-E88B-FBD1-8AD69642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0" y="1828800"/>
            <a:ext cx="78346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79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5943-2B62-EC3A-B19B-A65A902D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675032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34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1F39-58DB-DC22-C318-6C62344A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45911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656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E312-2623-4887-9C4C-0641EEB9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1371600"/>
            <a:ext cx="743053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89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0E822-410C-6D5C-3CF0-865D40FA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739243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C3913-31D4-9DC3-6B85-7137FE825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447800"/>
            <a:ext cx="8458201" cy="510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679A09-1A73-C9A9-FE1B-0E92B0CE0B8F}"/>
                  </a:ext>
                </a:extLst>
              </p14:cNvPr>
              <p14:cNvContentPartPr/>
              <p14:nvPr/>
            </p14:nvContentPartPr>
            <p14:xfrm>
              <a:off x="4058640" y="2375655"/>
              <a:ext cx="4158000" cy="79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679A09-1A73-C9A9-FE1B-0E92B0CE0B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2520" y="2369535"/>
                <a:ext cx="41702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2207B4-DBA6-847D-1E65-6F76EBA08AE3}"/>
                  </a:ext>
                </a:extLst>
              </p14:cNvPr>
              <p14:cNvContentPartPr/>
              <p14:nvPr/>
            </p14:nvContentPartPr>
            <p14:xfrm>
              <a:off x="2314080" y="2789655"/>
              <a:ext cx="2593800" cy="4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2207B4-DBA6-847D-1E65-6F76EBA08A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7960" y="2783535"/>
                <a:ext cx="260604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3502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46CFA-D20F-B366-DB2D-7191E1EDD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725074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6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4727-D13A-0AB0-B6DF-8986D97E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85653"/>
            <a:ext cx="8165946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5A691-D472-3C14-1ADC-38E335BE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0"/>
            <a:ext cx="8285296" cy="26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11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07F11-ED0A-FD15-4D34-D24032B8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4" y="2476500"/>
            <a:ext cx="814979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92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36E30-A6E6-5F52-3260-F46EB993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775252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30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2D810-6931-11D8-8FF0-8D3FC8A6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4081"/>
            <a:ext cx="744006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91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436D-705B-7302-FC27-B30C5D2E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80085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19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Invoke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8C75-F423-C46E-9D74-9318D56A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2233"/>
            <a:ext cx="6019800" cy="54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96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E714A-8F45-81FB-2B60-293F6FE8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76192"/>
            <a:ext cx="7674272" cy="36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76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F40A0-544C-FFE5-05E4-29A0A7D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47423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901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2965-3391-7615-D024-D2D2C297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6882"/>
            <a:ext cx="7467600" cy="46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8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Generics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05136-7B3F-F643-0553-C8E2F6613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4"/>
          <a:stretch/>
        </p:blipFill>
        <p:spPr>
          <a:xfrm>
            <a:off x="259703" y="1600200"/>
            <a:ext cx="8686800" cy="48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532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Overuse of Generics</a:t>
            </a:r>
          </a:p>
          <a:p>
            <a:pPr lvl="1"/>
            <a:r>
              <a:rPr lang="en-US" dirty="0"/>
              <a:t>Using generics for every scenario may lead to code that is overly complex and hard to understand. </a:t>
            </a:r>
          </a:p>
          <a:p>
            <a:pPr lvl="1"/>
            <a:r>
              <a:rPr lang="en-US" dirty="0"/>
              <a:t>It’s essential to strike a balance and use generics where they genuinely add value.</a:t>
            </a:r>
          </a:p>
          <a:p>
            <a:r>
              <a:rPr lang="en-US" dirty="0"/>
              <a:t>Avoid Tight Coupling</a:t>
            </a:r>
          </a:p>
          <a:p>
            <a:pPr lvl="1"/>
            <a:r>
              <a:rPr lang="en-US" dirty="0"/>
              <a:t>Avoid creating overly complex generic classes that are tightly coupled with various types.</a:t>
            </a:r>
          </a:p>
          <a:p>
            <a:pPr lvl="1"/>
            <a:r>
              <a:rPr lang="en-US" dirty="0"/>
              <a:t> Tight coupling can make your code less maintainable and harder to test.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4125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Provide Clear Documentation</a:t>
            </a:r>
          </a:p>
          <a:p>
            <a:pPr lvl="1"/>
            <a:r>
              <a:rPr lang="en-US" dirty="0"/>
              <a:t>When creating generic classes or methods, document their usage and constraints clearly. </a:t>
            </a:r>
          </a:p>
          <a:p>
            <a:pPr lvl="1"/>
            <a:r>
              <a:rPr lang="en-US" dirty="0"/>
              <a:t>Good documentation helps other developers understand how to use your generics effectively.</a:t>
            </a:r>
          </a:p>
          <a:p>
            <a:r>
              <a:rPr lang="en-US" dirty="0"/>
              <a:t>Test with Multiple Types</a:t>
            </a:r>
          </a:p>
          <a:p>
            <a:pPr lvl="1"/>
            <a:r>
              <a:rPr lang="en-US" dirty="0"/>
              <a:t>When designing generic classes or methods, thoroughly test them with various data types to ensure they work correctly and safely under different scenarios.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6297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Consider Code Duplication</a:t>
            </a:r>
          </a:p>
          <a:p>
            <a:pPr lvl="1"/>
            <a:r>
              <a:rPr lang="en-US" dirty="0"/>
              <a:t>Generics can be an excellent way to reduce code duplication, </a:t>
            </a:r>
          </a:p>
          <a:p>
            <a:pPr lvl="1"/>
            <a:r>
              <a:rPr lang="en-US" dirty="0"/>
              <a:t>But be cautious not to overcomplicate your codebase. Sometimes, it might be better to have separate non-generic implementations for specific cases.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673572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Microservices using docker and </a:t>
            </a:r>
            <a:r>
              <a:rPr lang="en-US" dirty="0" err="1"/>
              <a:t>Kubernets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Message, Channel and Adapter</a:t>
            </a:r>
          </a:p>
          <a:p>
            <a:pPr lvl="1"/>
            <a:r>
              <a:rPr lang="en-US" dirty="0"/>
              <a:t>Understood the different Component Integration</a:t>
            </a:r>
          </a:p>
          <a:p>
            <a:pPr lvl="1"/>
            <a:r>
              <a:rPr lang="en-US" dirty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E9F3F-1A7D-AA95-37C7-0CE65B04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458200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0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Subclass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CB74D-F03E-CF4B-3B93-C816F54DF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9" t="12547" r="17500" b="14471"/>
          <a:stretch/>
        </p:blipFill>
        <p:spPr>
          <a:xfrm>
            <a:off x="445484" y="1524000"/>
            <a:ext cx="8012716" cy="48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DC6D31-14FA-8F24-BF7C-40F142EDFE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Covariance</a:t>
            </a:r>
          </a:p>
          <a:p>
            <a:pPr lvl="1"/>
            <a:r>
              <a:rPr lang="en-US" dirty="0"/>
              <a:t>Enables you to use a more derived type than originally specified.</a:t>
            </a:r>
          </a:p>
          <a:p>
            <a:pPr lvl="1"/>
            <a:r>
              <a:rPr lang="en-US" dirty="0"/>
              <a:t>You can assign an instance of </a:t>
            </a:r>
            <a:r>
              <a:rPr lang="en-US" dirty="0" err="1"/>
              <a:t>IEnumerable</a:t>
            </a:r>
            <a:r>
              <a:rPr lang="en-US" dirty="0"/>
              <a:t>&lt;Derived&gt; to a variable of type </a:t>
            </a:r>
            <a:r>
              <a:rPr lang="en-US" dirty="0" err="1"/>
              <a:t>IEnumerable</a:t>
            </a:r>
            <a:r>
              <a:rPr lang="en-US" dirty="0"/>
              <a:t>&lt;Base&gt;.</a:t>
            </a:r>
          </a:p>
          <a:p>
            <a:r>
              <a:rPr lang="en-US" dirty="0"/>
              <a:t>Contravariance</a:t>
            </a:r>
          </a:p>
          <a:p>
            <a:pPr lvl="1"/>
            <a:r>
              <a:rPr lang="en-US" dirty="0"/>
              <a:t>Enables you to use a more generic (less derived) type than originally specified.</a:t>
            </a:r>
          </a:p>
          <a:p>
            <a:pPr lvl="1"/>
            <a:r>
              <a:rPr lang="en-US" dirty="0"/>
              <a:t>You can assign an instance of Action&lt;Base&gt; to a variable of type Action&lt;Derived&gt;.</a:t>
            </a:r>
          </a:p>
          <a:p>
            <a:r>
              <a:rPr lang="en-US" dirty="0"/>
              <a:t>Invariance</a:t>
            </a:r>
          </a:p>
          <a:p>
            <a:pPr lvl="1"/>
            <a:r>
              <a:rPr lang="en-US" dirty="0"/>
              <a:t>Means that you can use only the type originally specified. An invariant generic type parameter is neither covariant nor contravariant.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EE2863-99A2-66C3-09FA-7C78807C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Covariance and contravariance in generics</a:t>
            </a:r>
          </a:p>
        </p:txBody>
      </p:sp>
    </p:spTree>
    <p:extLst>
      <p:ext uri="{BB962C8B-B14F-4D97-AF65-F5344CB8AC3E}">
        <p14:creationId xmlns:p14="http://schemas.microsoft.com/office/powerpoint/2010/main" val="370559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B97BA-27E1-D67E-F284-09222EE1A1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delegate is an object which refers to a method or you can say it is a reference type variable that can hold a reference to the methods. </a:t>
            </a:r>
          </a:p>
          <a:p>
            <a:r>
              <a:rPr lang="en-US" dirty="0"/>
              <a:t> If you click on a Button on a form (Windows Form application), the program will call a specific method. </a:t>
            </a:r>
          </a:p>
          <a:p>
            <a:r>
              <a:rPr lang="en-US" dirty="0"/>
              <a:t>In simple words, it is a type that represents references to methods with a particular parameter list and return type.</a:t>
            </a:r>
          </a:p>
          <a:p>
            <a:r>
              <a:rPr lang="en-US" dirty="0"/>
              <a:t>It then calls the method in a program for execution when it is needed. </a:t>
            </a:r>
          </a:p>
          <a:p>
            <a:r>
              <a:rPr lang="en-US" dirty="0"/>
              <a:t>We can say that the delegates in C# are the Type-Safe Function Pointer. 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23F6F-43AD-ADA0-A141-9B73DC2C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</a:t>
            </a:r>
          </a:p>
        </p:txBody>
      </p:sp>
    </p:spTree>
    <p:extLst>
      <p:ext uri="{BB962C8B-B14F-4D97-AF65-F5344CB8AC3E}">
        <p14:creationId xmlns:p14="http://schemas.microsoft.com/office/powerpoint/2010/main" val="39966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Generics </a:t>
            </a:r>
          </a:p>
          <a:p>
            <a:r>
              <a:rPr lang="en-IN" dirty="0"/>
              <a:t>Delegates </a:t>
            </a:r>
          </a:p>
          <a:p>
            <a:r>
              <a:rPr lang="en-IN" dirty="0"/>
              <a:t>Events</a:t>
            </a:r>
          </a:p>
          <a:p>
            <a:r>
              <a:rPr lang="en-IN" dirty="0"/>
              <a:t>Lambda Expressions </a:t>
            </a:r>
          </a:p>
          <a:p>
            <a:r>
              <a:rPr lang="en-IN" dirty="0"/>
              <a:t>LINQ Queries </a:t>
            </a:r>
          </a:p>
          <a:p>
            <a:r>
              <a:rPr lang="en-IN" dirty="0"/>
              <a:t>Concurrency and Asynchrony </a:t>
            </a:r>
          </a:p>
          <a:p>
            <a:r>
              <a:rPr lang="en-IN" dirty="0"/>
              <a:t>Parallel Programming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06435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23F6F-43AD-ADA0-A141-9B73DC2C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</a:t>
            </a:r>
          </a:p>
        </p:txBody>
      </p:sp>
      <p:pic>
        <p:nvPicPr>
          <p:cNvPr id="1026" name="Picture 2" descr="How to Create a Custom Delegates in C#?">
            <a:extLst>
              <a:ext uri="{FF2B5EF4-FFF2-40B4-BE49-F238E27FC236}">
                <a16:creationId xmlns:a16="http://schemas.microsoft.com/office/drawing/2014/main" id="{31A48516-F949-8C19-8BB1-EA3707F6B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20" y="1752600"/>
            <a:ext cx="61531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Create a Custom Delegates in C#?">
            <a:extLst>
              <a:ext uri="{FF2B5EF4-FFF2-40B4-BE49-F238E27FC236}">
                <a16:creationId xmlns:a16="http://schemas.microsoft.com/office/drawing/2014/main" id="{99B95E83-154F-D498-7E2B-B0D831BA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" y="4267200"/>
            <a:ext cx="75533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5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23F6F-43AD-ADA0-A141-9B73DC2C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CBC80-A542-A45E-90B1-E2AD1312A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" t="5223" r="22755" b="14054"/>
          <a:stretch/>
        </p:blipFill>
        <p:spPr>
          <a:xfrm>
            <a:off x="609600" y="1295400"/>
            <a:ext cx="69342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2E8498-A926-3607-3F2A-137DE505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56" y="2514600"/>
            <a:ext cx="6726244" cy="394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23F6F-43AD-ADA0-A141-9B73DC2C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</a:t>
            </a:r>
          </a:p>
        </p:txBody>
      </p:sp>
      <p:sp>
        <p:nvSpPr>
          <p:cNvPr id="2" name="AutoShape 2" descr="delegate in C#">
            <a:extLst>
              <a:ext uri="{FF2B5EF4-FFF2-40B4-BE49-F238E27FC236}">
                <a16:creationId xmlns:a16="http://schemas.microsoft.com/office/drawing/2014/main" id="{6CC2F4B7-FC30-C332-56B1-ED08471ED7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elegate in C#">
            <a:extLst>
              <a:ext uri="{FF2B5EF4-FFF2-40B4-BE49-F238E27FC236}">
                <a16:creationId xmlns:a16="http://schemas.microsoft.com/office/drawing/2014/main" id="{16CC5ED8-101E-231B-BC60-EAFA27EFDB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delegate in C#">
            <a:extLst>
              <a:ext uri="{FF2B5EF4-FFF2-40B4-BE49-F238E27FC236}">
                <a16:creationId xmlns:a16="http://schemas.microsoft.com/office/drawing/2014/main" id="{5F64B68E-5F8D-69A1-B36C-F5C8A2C6AD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8" descr="delegate in C#">
            <a:extLst>
              <a:ext uri="{FF2B5EF4-FFF2-40B4-BE49-F238E27FC236}">
                <a16:creationId xmlns:a16="http://schemas.microsoft.com/office/drawing/2014/main" id="{72E3CE59-D55E-6B5A-D7E7-52E9D1F993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006906-6C09-F58B-1A58-E7451A66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1371249"/>
            <a:ext cx="871659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7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23F6F-43AD-ADA0-A141-9B73DC2C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 Plug-in Methods</a:t>
            </a:r>
          </a:p>
        </p:txBody>
      </p:sp>
      <p:sp>
        <p:nvSpPr>
          <p:cNvPr id="2" name="AutoShape 2" descr="delegate in C#">
            <a:extLst>
              <a:ext uri="{FF2B5EF4-FFF2-40B4-BE49-F238E27FC236}">
                <a16:creationId xmlns:a16="http://schemas.microsoft.com/office/drawing/2014/main" id="{6CC2F4B7-FC30-C332-56B1-ED08471ED7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elegate in C#">
            <a:extLst>
              <a:ext uri="{FF2B5EF4-FFF2-40B4-BE49-F238E27FC236}">
                <a16:creationId xmlns:a16="http://schemas.microsoft.com/office/drawing/2014/main" id="{16CC5ED8-101E-231B-BC60-EAFA27EFDB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6" descr="delegate in C#">
            <a:extLst>
              <a:ext uri="{FF2B5EF4-FFF2-40B4-BE49-F238E27FC236}">
                <a16:creationId xmlns:a16="http://schemas.microsoft.com/office/drawing/2014/main" id="{5F64B68E-5F8D-69A1-B36C-F5C8A2C6AD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8" descr="delegate in C#">
            <a:extLst>
              <a:ext uri="{FF2B5EF4-FFF2-40B4-BE49-F238E27FC236}">
                <a16:creationId xmlns:a16="http://schemas.microsoft.com/office/drawing/2014/main" id="{72E3CE59-D55E-6B5A-D7E7-52E9D1F993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4993A-0CE7-1C4E-986D-3F4070CDB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4" t="12963" r="18242" b="29260"/>
          <a:stretch/>
        </p:blipFill>
        <p:spPr>
          <a:xfrm>
            <a:off x="441570" y="1676400"/>
            <a:ext cx="8331202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5402BF-86D5-80F7-4163-2DE21C34B35A}"/>
                  </a:ext>
                </a:extLst>
              </p14:cNvPr>
              <p14:cNvContentPartPr/>
              <p14:nvPr/>
            </p14:nvContentPartPr>
            <p14:xfrm>
              <a:off x="2500560" y="3535215"/>
              <a:ext cx="6123960" cy="4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5402BF-86D5-80F7-4163-2DE21C34B3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4440" y="3529095"/>
                <a:ext cx="613620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00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192B6-F52E-6EB3-1D2D-ACF4FDE980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Func Delegate in C#:</a:t>
            </a:r>
          </a:p>
          <a:p>
            <a:pPr lvl="1"/>
            <a:r>
              <a:rPr lang="en-US" dirty="0"/>
              <a:t>Func is a generic delegate present in the System namespace.</a:t>
            </a:r>
          </a:p>
          <a:p>
            <a:pPr lvl="1"/>
            <a:r>
              <a:rPr lang="en-US" dirty="0"/>
              <a:t>Func takes one or more input parameters and returns one out parameter, and the last parameter is considered as a return value.</a:t>
            </a:r>
          </a:p>
          <a:p>
            <a:pPr lvl="1"/>
            <a:r>
              <a:rPr lang="en-US" dirty="0"/>
              <a:t>It can include 0 to 16 input parameters of different types, but it must have one return type.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14:cNvPr>
              <p14:cNvContentPartPr/>
              <p14:nvPr/>
            </p14:nvContentPartPr>
            <p14:xfrm>
              <a:off x="2603160" y="2994855"/>
              <a:ext cx="388836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7040" y="2988735"/>
                <a:ext cx="3900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14:cNvPr>
              <p14:cNvContentPartPr/>
              <p14:nvPr/>
            </p14:nvContentPartPr>
            <p14:xfrm>
              <a:off x="746280" y="3423255"/>
              <a:ext cx="266148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0160" y="3417135"/>
                <a:ext cx="267372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75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p:pic>
        <p:nvPicPr>
          <p:cNvPr id="1026" name="Picture 2" descr="How to use Func Generic Delegate in C#?">
            <a:extLst>
              <a:ext uri="{FF2B5EF4-FFF2-40B4-BE49-F238E27FC236}">
                <a16:creationId xmlns:a16="http://schemas.microsoft.com/office/drawing/2014/main" id="{0AF0BCA3-15E0-3A6B-6557-9FAD01AB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752600"/>
            <a:ext cx="8458201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3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192B6-F52E-6EB3-1D2D-ACF4FDE980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Action Delegate in C#</a:t>
            </a:r>
          </a:p>
          <a:p>
            <a:pPr lvl="1"/>
            <a:r>
              <a:rPr lang="en-US" dirty="0"/>
              <a:t>Action present in the System namespace.</a:t>
            </a:r>
          </a:p>
          <a:p>
            <a:pPr lvl="1"/>
            <a:r>
              <a:rPr lang="en-US" dirty="0"/>
              <a:t>It takes one or more than one input parameter and returns nothing.</a:t>
            </a:r>
          </a:p>
          <a:p>
            <a:pPr lvl="1"/>
            <a:r>
              <a:rPr lang="en-US" dirty="0"/>
              <a:t>It does not return any value.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14:cNvPr>
              <p14:cNvContentPartPr/>
              <p14:nvPr/>
            </p14:nvContentPartPr>
            <p14:xfrm>
              <a:off x="1986993" y="2667000"/>
              <a:ext cx="388836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874" y="2660880"/>
                <a:ext cx="3900599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14:cNvPr>
              <p14:cNvContentPartPr/>
              <p14:nvPr/>
            </p14:nvContentPartPr>
            <p14:xfrm>
              <a:off x="1902185" y="3505200"/>
              <a:ext cx="266148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065" y="3499080"/>
                <a:ext cx="267372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65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p:pic>
        <p:nvPicPr>
          <p:cNvPr id="2050" name="Picture 2" descr="How to use Action Generic Delegate in C#?">
            <a:extLst>
              <a:ext uri="{FF2B5EF4-FFF2-40B4-BE49-F238E27FC236}">
                <a16:creationId xmlns:a16="http://schemas.microsoft.com/office/drawing/2014/main" id="{0F022102-F4AA-FD52-D455-6C87BFF5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905000"/>
            <a:ext cx="8205262" cy="3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5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192B6-F52E-6EB3-1D2D-ACF4FDE980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Predicate Delegate in C#</a:t>
            </a:r>
          </a:p>
          <a:p>
            <a:pPr lvl="1"/>
            <a:r>
              <a:rPr lang="en-US" dirty="0"/>
              <a:t>A predicate delegate is also an inbuilt generic delegate and is present in the System namespace.</a:t>
            </a:r>
          </a:p>
          <a:p>
            <a:pPr lvl="1"/>
            <a:r>
              <a:rPr lang="en-US" dirty="0"/>
              <a:t>predicate is used to verify certain criteria of the method and returns output as Boolean, either True or False.</a:t>
            </a:r>
          </a:p>
          <a:p>
            <a:pPr lvl="1"/>
            <a:r>
              <a:rPr lang="en-US" dirty="0"/>
              <a:t>The predicate can be used with the method, anonymous, and lambda expressions.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14:cNvPr>
              <p14:cNvContentPartPr/>
              <p14:nvPr/>
            </p14:nvContentPartPr>
            <p14:xfrm>
              <a:off x="4571207" y="2209800"/>
              <a:ext cx="388836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108406-13F8-5D2F-7314-A61846B3D8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5088" y="2203680"/>
                <a:ext cx="3900599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14:cNvPr>
              <p14:cNvContentPartPr/>
              <p14:nvPr/>
            </p14:nvContentPartPr>
            <p14:xfrm>
              <a:off x="2590800" y="3404700"/>
              <a:ext cx="2661480" cy="48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EC8369-180D-DE21-5C24-BFD80A1A7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4680" y="3398580"/>
                <a:ext cx="2673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BE4A98-A647-E486-32D8-ABDF69BD1357}"/>
                  </a:ext>
                </a:extLst>
              </p14:cNvPr>
              <p14:cNvContentPartPr/>
              <p14:nvPr/>
            </p14:nvContentPartPr>
            <p14:xfrm>
              <a:off x="3638520" y="3022215"/>
              <a:ext cx="2774880" cy="1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BE4A98-A647-E486-32D8-ABDF69BD13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2400" y="3016095"/>
                <a:ext cx="278712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73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 Delegates</a:t>
            </a:r>
          </a:p>
        </p:txBody>
      </p:sp>
      <p:pic>
        <p:nvPicPr>
          <p:cNvPr id="3074" name="Picture 2" descr="How to use Predicate Generic Delegate in C#?">
            <a:extLst>
              <a:ext uri="{FF2B5EF4-FFF2-40B4-BE49-F238E27FC236}">
                <a16:creationId xmlns:a16="http://schemas.microsoft.com/office/drawing/2014/main" id="{94192724-F216-5FCF-C5F0-DE6EFB2A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1" y="1905000"/>
            <a:ext cx="805570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9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702E0-B890-E468-8926-165489011A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/>
          <a:lstStyle/>
          <a:p>
            <a:r>
              <a:rPr lang="en-US" dirty="0"/>
              <a:t>Generics are a programming construct that enables you to create classes, methods, delegates, and interfaces that work with various data types without specifying the actual type until the code is used. </a:t>
            </a:r>
          </a:p>
          <a:p>
            <a:r>
              <a:rPr lang="en-US" dirty="0"/>
              <a:t>This results in more flexible, type-safe, and reusable code.</a:t>
            </a:r>
          </a:p>
          <a:p>
            <a:r>
              <a:rPr lang="en-US" dirty="0"/>
              <a:t>The primary motivation for using generics is to write code that can handle different data types while maintaining compile-time type checking. </a:t>
            </a:r>
          </a:p>
          <a:p>
            <a:r>
              <a:rPr lang="en-US" dirty="0"/>
              <a:t>This prevents runtime errors and improves code quality by making it more robust and maintainable.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BD0E8-BB3B-5091-92FC-5629250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val="243703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CBA529-704D-C690-9AC6-E3E2A5F3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 vs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81D38-E0A7-6AEE-7BA2-181E5564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30196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7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CBA529-704D-C690-9AC6-E3E2A5F3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 vs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677E9-04AD-6C75-48E5-3A703F8D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534400" cy="51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16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CBA529-704D-C690-9AC6-E3E2A5F3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 Compatibility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9ACF8-8A0C-F4D8-8256-1D1B6B068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2937" r="18333" b="20396"/>
          <a:stretch/>
        </p:blipFill>
        <p:spPr>
          <a:xfrm>
            <a:off x="461034" y="1714500"/>
            <a:ext cx="8132233" cy="430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196680-C151-E51D-11E4-3B26FF0E0BD3}"/>
                  </a:ext>
                </a:extLst>
              </p14:cNvPr>
              <p14:cNvContentPartPr/>
              <p14:nvPr/>
            </p14:nvContentPartPr>
            <p14:xfrm>
              <a:off x="4610160" y="2537750"/>
              <a:ext cx="531720" cy="77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196680-C151-E51D-11E4-3B26FF0E0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040" y="2531630"/>
                <a:ext cx="543960" cy="788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0CBF75-2A96-24DD-8E83-B0E89A9B9899}"/>
              </a:ext>
            </a:extLst>
          </p:cNvPr>
          <p:cNvSpPr txBox="1"/>
          <p:nvPr/>
        </p:nvSpPr>
        <p:spPr>
          <a:xfrm>
            <a:off x="5334000" y="26347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Check Compatibility</a:t>
            </a:r>
          </a:p>
        </p:txBody>
      </p:sp>
    </p:spTree>
    <p:extLst>
      <p:ext uri="{BB962C8B-B14F-4D97-AF65-F5344CB8AC3E}">
        <p14:creationId xmlns:p14="http://schemas.microsoft.com/office/powerpoint/2010/main" val="214075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C4AD-EC08-19CF-B65B-77722483D7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Events enable a class or object to notify other classes or objects when something of action occurs.</a:t>
            </a:r>
          </a:p>
          <a:p>
            <a:r>
              <a:rPr lang="en-US" dirty="0"/>
              <a:t>The class that sends (or raises) the event is called the publisher and the classes that receive (or handle) the event are called subscribers. </a:t>
            </a:r>
          </a:p>
          <a:p>
            <a:r>
              <a:rPr lang="en-US" dirty="0"/>
              <a:t>There can be multiple subscribers to a single event.</a:t>
            </a:r>
          </a:p>
          <a:p>
            <a:r>
              <a:rPr lang="en-US" dirty="0"/>
              <a:t>Typically, a publisher raises an event when some action occurred. </a:t>
            </a:r>
          </a:p>
          <a:p>
            <a:r>
              <a:rPr lang="en-US" dirty="0"/>
              <a:t>The subscribers, who are interested in getting a notification when an action occurred, should register with an event and handle it.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126120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an Event in C#</a:t>
            </a:r>
            <a:endParaRPr lang="en-IN" dirty="0"/>
          </a:p>
        </p:txBody>
      </p:sp>
      <p:pic>
        <p:nvPicPr>
          <p:cNvPr id="1026" name="Picture 2" descr="Defining an Event in C#">
            <a:extLst>
              <a:ext uri="{FF2B5EF4-FFF2-40B4-BE49-F238E27FC236}">
                <a16:creationId xmlns:a16="http://schemas.microsoft.com/office/drawing/2014/main" id="{C0BCD96A-AD12-5028-F9A8-102ECCA4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" y="2362200"/>
            <a:ext cx="89725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C4AD-EC08-19CF-B65B-77722483D7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We created the Work Performed event using the Work Performed Handler delegate. </a:t>
            </a:r>
          </a:p>
          <a:p>
            <a:r>
              <a:rPr lang="en-US" dirty="0"/>
              <a:t>This is important because an event on its own does not really do anything. </a:t>
            </a:r>
          </a:p>
          <a:p>
            <a:r>
              <a:rPr lang="en-US" dirty="0"/>
              <a:t>We must have a pipeline or delegate which routes the data from Point A to Point B, that is from Event Raiser to Event Handler or Event Listener.</a:t>
            </a:r>
          </a:p>
          <a:p>
            <a:r>
              <a:rPr lang="en-US" dirty="0"/>
              <a:t>It is going to be our delegate. </a:t>
            </a:r>
          </a:p>
          <a:p>
            <a:r>
              <a:rPr lang="en-US" dirty="0"/>
              <a:t>So, events are really wrappers around the delegate.</a:t>
            </a:r>
          </a:p>
          <a:p>
            <a:r>
              <a:rPr lang="en-US" dirty="0"/>
              <a:t>This is the entire process of defining an event.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72302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C4AD-EC08-19CF-B65B-77722483D7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event is a notification sent by an object to signal the occurrence of an action.</a:t>
            </a:r>
          </a:p>
          <a:p>
            <a:r>
              <a:rPr lang="en-US" dirty="0"/>
              <a:t>The class who raises events is called Publisher, and the class who receives the notification is called Subscriber. </a:t>
            </a:r>
          </a:p>
          <a:p>
            <a:r>
              <a:rPr lang="en-US" dirty="0"/>
              <a:t>There can be multiple subscribers of a single event.</a:t>
            </a:r>
          </a:p>
          <a:p>
            <a:r>
              <a:rPr lang="en-US" dirty="0"/>
              <a:t>Typically, a publisher raises an event when some action occurred. </a:t>
            </a:r>
          </a:p>
          <a:p>
            <a:r>
              <a:rPr lang="en-US" dirty="0"/>
              <a:t>The subscribers get notification when an action occurred.</a:t>
            </a:r>
          </a:p>
          <a:p>
            <a:r>
              <a:rPr lang="en-US" dirty="0"/>
              <a:t>Subscribers should register with an event and handle it.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398523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C4AD-EC08-19CF-B65B-77722483D7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If delegates can use their own, then why events?</a:t>
            </a:r>
          </a:p>
          <a:p>
            <a:r>
              <a:rPr lang="en-US" dirty="0"/>
              <a:t>It is the standard way to provide notification that is the best way to implement publisher and subscriber pattern.</a:t>
            </a:r>
          </a:p>
          <a:p>
            <a:r>
              <a:rPr lang="en-US" dirty="0"/>
              <a:t>In this case, the listeners can go and attach to the Work Performed event.</a:t>
            </a:r>
          </a:p>
          <a:p>
            <a:r>
              <a:rPr lang="en-US" dirty="0"/>
              <a:t>But behind the scenes, they are adding themselves to the Invocation List through the Work Performed Handler delegate in the event definition.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92660D-9AC5-F64F-D8E7-B91B69EBA64B}"/>
                  </a:ext>
                </a:extLst>
              </p14:cNvPr>
              <p14:cNvContentPartPr/>
              <p14:nvPr/>
            </p14:nvContentPartPr>
            <p14:xfrm>
              <a:off x="4674600" y="4974135"/>
              <a:ext cx="2891880" cy="5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92660D-9AC5-F64F-D8E7-B91B69EBA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8480" y="4968015"/>
                <a:ext cx="29041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EAD365-1E30-CA53-4AEF-D49F01857EE3}"/>
                  </a:ext>
                </a:extLst>
              </p14:cNvPr>
              <p14:cNvContentPartPr/>
              <p14:nvPr/>
            </p14:nvContentPartPr>
            <p14:xfrm>
              <a:off x="606240" y="5340255"/>
              <a:ext cx="5886000" cy="108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EAD365-1E30-CA53-4AEF-D49F01857E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120" y="5334135"/>
                <a:ext cx="589824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892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DFEE22-42C5-A897-065A-2C6356F45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705123" cy="41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41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CC4E-E1EE-EFC8-EDA5-95652EA1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</a:t>
            </a:r>
          </a:p>
        </p:txBody>
      </p:sp>
      <p:pic>
        <p:nvPicPr>
          <p:cNvPr id="5122" name="Picture 2" descr="Events in C# with Examples">
            <a:extLst>
              <a:ext uri="{FF2B5EF4-FFF2-40B4-BE49-F238E27FC236}">
                <a16:creationId xmlns:a16="http://schemas.microsoft.com/office/drawing/2014/main" id="{2310BCF6-1A61-9F78-0DA9-DFFE6566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057400"/>
            <a:ext cx="8205261" cy="35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5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702E0-B890-E468-8926-165489011A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/>
          <a:lstStyle/>
          <a:p>
            <a:r>
              <a:rPr lang="en-US" dirty="0"/>
              <a:t>Suppose we are building an application that needs to store and manipulate data of different types (e.g., integers, strings, or custom objects). </a:t>
            </a:r>
          </a:p>
          <a:p>
            <a:r>
              <a:rPr lang="en-US" dirty="0"/>
              <a:t>Without generics, we might be forced to create separate collections and methods for each data type, resulting in code redundancy and decreased maintainability.</a:t>
            </a:r>
          </a:p>
          <a:p>
            <a:r>
              <a:rPr lang="en-US" dirty="0"/>
              <a:t>With generics, you can create a single collection or method that can work with any data type, allowing for more efficient and concise code.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BD0E8-BB3B-5091-92FC-5629250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Need for Generics</a:t>
            </a:r>
          </a:p>
        </p:txBody>
      </p:sp>
    </p:spTree>
    <p:extLst>
      <p:ext uri="{BB962C8B-B14F-4D97-AF65-F5344CB8AC3E}">
        <p14:creationId xmlns:p14="http://schemas.microsoft.com/office/powerpoint/2010/main" val="1698874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914C4-A22F-3CFF-A417-D6AAA7484C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Events and event handlers are generally used in case of a Publisher-Subscriber design pattern.</a:t>
            </a:r>
          </a:p>
          <a:p>
            <a:r>
              <a:rPr lang="en-US" dirty="0"/>
              <a:t>When ever event has occurred in a particular class,  it needs to notify other classes about the event. </a:t>
            </a:r>
          </a:p>
          <a:p>
            <a:r>
              <a:rPr lang="en-US" dirty="0"/>
              <a:t>The Publisher class has an event which gets invoked on some condition, the subscribers are notified based on their subscription. </a:t>
            </a:r>
          </a:p>
          <a:p>
            <a:r>
              <a:rPr lang="en-US" dirty="0"/>
              <a:t>One Key benefit of this is the publisher does not need to know anything about who gets notified.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Handler</a:t>
            </a:r>
          </a:p>
        </p:txBody>
      </p:sp>
    </p:spTree>
    <p:extLst>
      <p:ext uri="{BB962C8B-B14F-4D97-AF65-F5344CB8AC3E}">
        <p14:creationId xmlns:p14="http://schemas.microsoft.com/office/powerpoint/2010/main" val="100694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0D25E-8364-4601-AAB3-8CB519E4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799"/>
            <a:ext cx="6400800" cy="1828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946391-01DB-101D-D1B9-641A4D08A275}"/>
              </a:ext>
            </a:extLst>
          </p:cNvPr>
          <p:cNvSpPr txBox="1"/>
          <p:nvPr/>
        </p:nvSpPr>
        <p:spPr>
          <a:xfrm>
            <a:off x="609600" y="3567405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Event Handler is a delegate.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subscribe to this event a class must have a method with void return type and two input parameters of types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– The source or publisher who invoked the event.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Event </a:t>
            </a:r>
            <a:r>
              <a:rPr lang="en-US" sz="2400" dirty="0" err="1"/>
              <a:t>Args</a:t>
            </a:r>
            <a:r>
              <a:rPr lang="en-US" sz="2400" dirty="0"/>
              <a:t> – An object class which contains the event information.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3622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520EF-58D8-7B5D-8BA0-4A3A24FD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3" y="1676400"/>
            <a:ext cx="7000028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36A07-53D4-2597-A68B-1676D4D21017}"/>
              </a:ext>
            </a:extLst>
          </p:cNvPr>
          <p:cNvSpPr txBox="1"/>
          <p:nvPr/>
        </p:nvSpPr>
        <p:spPr>
          <a:xfrm>
            <a:off x="990600" y="4114800"/>
            <a:ext cx="7000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Subscriber must have a method of same signature as described above to receive the event notification from the publisher.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720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6E6D8-06A2-4403-45B5-6361CA2C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828800"/>
            <a:ext cx="8301966" cy="34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12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Accessors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D4F16-E8CB-551E-C9B3-1DBE0A5C0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14445" r="35833" b="30740"/>
          <a:stretch/>
        </p:blipFill>
        <p:spPr>
          <a:xfrm>
            <a:off x="448593" y="1524000"/>
            <a:ext cx="8073365" cy="49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9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D7176-92C5-EC8E-1B5A-BF8FD8E4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Modifiers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7B22-AE28-3E1C-3211-0159D0654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5925" r="20000" b="24815"/>
          <a:stretch/>
        </p:blipFill>
        <p:spPr>
          <a:xfrm>
            <a:off x="533400" y="1752600"/>
            <a:ext cx="77152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7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 and Events Generics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0339D-601D-00C3-B55B-E1B49991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6685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Delegates and Events 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375D-2CFE-E5C1-6906-0F30597D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" r="1575"/>
          <a:stretch/>
        </p:blipFill>
        <p:spPr>
          <a:xfrm>
            <a:off x="381000" y="1524000"/>
            <a:ext cx="8382000" cy="49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3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F3B195-C79D-625C-E6EA-4740DF291F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Lambda expressions in C# are used like anonymous functions.</a:t>
            </a:r>
          </a:p>
          <a:p>
            <a:r>
              <a:rPr lang="en-US" dirty="0"/>
              <a:t>Lambda expressions need not to specify the type of the value that you input thus making it more flexible to use. </a:t>
            </a:r>
          </a:p>
          <a:p>
            <a:r>
              <a:rPr lang="en-US" dirty="0"/>
              <a:t>The ‘=&gt;’ is the lambda operator which is used in all lambda expressions. </a:t>
            </a:r>
          </a:p>
          <a:p>
            <a:r>
              <a:rPr lang="en-US" dirty="0"/>
              <a:t>The Lambda expression is divided into two parts, the left side is the input, and the right is the expression.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88214-81F8-1BE4-DEF9-C181F67D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Expressions</a:t>
            </a:r>
          </a:p>
        </p:txBody>
      </p:sp>
    </p:spTree>
    <p:extLst>
      <p:ext uri="{BB962C8B-B14F-4D97-AF65-F5344CB8AC3E}">
        <p14:creationId xmlns:p14="http://schemas.microsoft.com/office/powerpoint/2010/main" val="3259373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F88214-81F8-1BE4-DEF9-C181F67D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Expressions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7D229-23E9-4C79-794A-56397A0B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981200"/>
            <a:ext cx="820526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702E0-B890-E468-8926-165489011A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/>
          <a:lstStyle/>
          <a:p>
            <a:r>
              <a:rPr lang="en-US" dirty="0"/>
              <a:t>Generics are classes, structures, interfaces, and methods that have placeholders (type parameters) for one or more of the types that they store or use.</a:t>
            </a:r>
          </a:p>
          <a:p>
            <a:r>
              <a:rPr lang="en-US" dirty="0"/>
              <a:t>A generic collection class might use a type parameter as a placeholder for the type of objects that it stores.</a:t>
            </a:r>
          </a:p>
          <a:p>
            <a:r>
              <a:rPr lang="en-US" dirty="0"/>
              <a:t>The type parameters appear as the types of its fields and the parameter types of its methods. </a:t>
            </a:r>
          </a:p>
          <a:p>
            <a:r>
              <a:rPr lang="en-US" dirty="0"/>
              <a:t>A generic method might use its type parameter as the type of its return value or as the type of one of its formal parameters.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BD0E8-BB3B-5091-92FC-5629250A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val="3290553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849D8-FA0B-221A-2598-480759E1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 Specifying Lambda Parameter and Return Types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0C5EA-A788-586B-3BF6-DEA627DB5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2963" r="30000" b="15926"/>
          <a:stretch/>
        </p:blipFill>
        <p:spPr>
          <a:xfrm>
            <a:off x="838200" y="1339461"/>
            <a:ext cx="7239000" cy="55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4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C86E3-94D6-FF96-B02E-551B7F3E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Expressions - Default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AE8A7-BF7C-1C50-9183-56991D69D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41111" r="39167" b="39630"/>
          <a:stretch/>
        </p:blipFill>
        <p:spPr>
          <a:xfrm>
            <a:off x="609600" y="2133600"/>
            <a:ext cx="7924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9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C86E3-94D6-FF96-B02E-551B7F3E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Capturing Outer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D310C-4D2B-1AB6-0E40-2A8F96EB2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9185" r="24166" b="29259"/>
          <a:stretch/>
        </p:blipFill>
        <p:spPr>
          <a:xfrm>
            <a:off x="339415" y="1600200"/>
            <a:ext cx="84235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3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C86E3-94D6-FF96-B02E-551B7F3E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Capturing Outer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566C0-8C84-C9BC-6E48-884DBC570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838" b="50000"/>
          <a:stretch/>
        </p:blipFill>
        <p:spPr>
          <a:xfrm>
            <a:off x="461035" y="1828800"/>
            <a:ext cx="837816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85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C86E3-94D6-FF96-B02E-551B7F3E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Capturing Outer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22915-58BC-689E-501F-146D8E1D0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81000" y="1752600"/>
            <a:ext cx="838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25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3D445A-E282-A011-24C4-2619DFEB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Expressions Versus Local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E3034-46D7-4AC8-E825-B33D3140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2" t="23334" r="24167" b="38148"/>
          <a:stretch/>
        </p:blipFill>
        <p:spPr>
          <a:xfrm>
            <a:off x="609600" y="1981200"/>
            <a:ext cx="8039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9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52543F-EE49-23E0-4865-832B9BA5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Anonymous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BE7EF-3D83-536D-0435-6E8A1C1C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13333" r="32500" b="20000"/>
          <a:stretch/>
        </p:blipFill>
        <p:spPr>
          <a:xfrm>
            <a:off x="1066800" y="1371600"/>
            <a:ext cx="6867331" cy="52391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26736B-0062-78EE-B901-8E0015FB5F40}"/>
                  </a:ext>
                </a:extLst>
              </p14:cNvPr>
              <p14:cNvContentPartPr/>
              <p14:nvPr/>
            </p14:nvContentPartPr>
            <p14:xfrm>
              <a:off x="3114720" y="3246377"/>
              <a:ext cx="2162880" cy="5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26736B-0062-78EE-B901-8E0015FB5F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8600" y="3240257"/>
                <a:ext cx="2175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DD7205-F6A3-FDC6-0BE5-DFB647B70D8D}"/>
                  </a:ext>
                </a:extLst>
              </p14:cNvPr>
              <p14:cNvContentPartPr/>
              <p14:nvPr/>
            </p14:nvContentPartPr>
            <p14:xfrm>
              <a:off x="2472480" y="4290017"/>
              <a:ext cx="2163240" cy="49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DD7205-F6A3-FDC6-0BE5-DFB647B70D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360" y="4283897"/>
                <a:ext cx="217548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588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5C43E-CC03-E3BC-352F-C0204B7576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Extension methods make it possible to extend existing types and constructed types with additional methods.</a:t>
            </a:r>
          </a:p>
          <a:p>
            <a:r>
              <a:rPr lang="en-US" dirty="0"/>
              <a:t>Extension methods are static methods that can be invoked using instance method syntax.</a:t>
            </a:r>
          </a:p>
          <a:p>
            <a:r>
              <a:rPr lang="en-US" dirty="0"/>
              <a:t>We declare extension methods by using </a:t>
            </a:r>
            <a:r>
              <a:rPr lang="en-US" b="1" dirty="0">
                <a:solidFill>
                  <a:srgbClr val="FF0000"/>
                </a:solidFill>
              </a:rPr>
              <a:t>this </a:t>
            </a:r>
            <a:r>
              <a:rPr lang="en-US" dirty="0"/>
              <a:t>keyword on the first parameter of the method.</a:t>
            </a:r>
          </a:p>
          <a:p>
            <a:r>
              <a:rPr lang="en-US" dirty="0"/>
              <a:t>We can declare extension methods only in  static class and the extension method itself should be static.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89A758-F876-9C7A-26E2-325AE162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Extension Method</a:t>
            </a:r>
          </a:p>
        </p:txBody>
      </p:sp>
    </p:spTree>
    <p:extLst>
      <p:ext uri="{BB962C8B-B14F-4D97-AF65-F5344CB8AC3E}">
        <p14:creationId xmlns:p14="http://schemas.microsoft.com/office/powerpoint/2010/main" val="3268483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9A758-F876-9C7A-26E2-325AE162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Extension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5CF43-A4C1-4F37-DC92-2F8A5EEAD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12963" r="39167" b="17407"/>
          <a:stretch/>
        </p:blipFill>
        <p:spPr>
          <a:xfrm>
            <a:off x="1143000" y="1371600"/>
            <a:ext cx="6172200" cy="51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LINQ Queries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61CC1-CCDB-E78C-AC29-AE6A6CE7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4787"/>
            <a:ext cx="7924800" cy="36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Non-Generic vs Generic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66F0C-444E-C99E-FE00-65F889E4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52" y="2209800"/>
            <a:ext cx="8373644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1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Fluent Queries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0C13F-B864-E66B-75E6-B427DC41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582958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99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Extension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9E9A7-008E-AAD8-6B87-DEF32E719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t="2960"/>
          <a:stretch/>
        </p:blipFill>
        <p:spPr>
          <a:xfrm>
            <a:off x="461035" y="2057400"/>
            <a:ext cx="797222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25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Extension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9E9A7-008E-AAD8-6B87-DEF32E719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" t="2960"/>
          <a:stretch/>
        </p:blipFill>
        <p:spPr>
          <a:xfrm>
            <a:off x="461035" y="2057400"/>
            <a:ext cx="7972220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16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Inference &amp; Natural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1F008-8CA5-FF8D-8321-782B47A52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17764" r="2971" b="11180"/>
          <a:stretch/>
        </p:blipFill>
        <p:spPr>
          <a:xfrm>
            <a:off x="503377" y="1532196"/>
            <a:ext cx="8162919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918A4-592B-30E4-7837-7FE893D5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7696200" cy="1556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E5646-BDE6-0671-5261-6D0DC02DB306}"/>
              </a:ext>
            </a:extLst>
          </p:cNvPr>
          <p:cNvSpPr txBox="1"/>
          <p:nvPr/>
        </p:nvSpPr>
        <p:spPr>
          <a:xfrm>
            <a:off x="2819400" y="361328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Natural Ordering</a:t>
            </a:r>
          </a:p>
        </p:txBody>
      </p:sp>
    </p:spTree>
    <p:extLst>
      <p:ext uri="{BB962C8B-B14F-4D97-AF65-F5344CB8AC3E}">
        <p14:creationId xmlns:p14="http://schemas.microsoft.com/office/powerpoint/2010/main" val="3830813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3874-1D7A-7073-2701-5518066E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0" y="1219200"/>
            <a:ext cx="7984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95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C4CA4-1DFD-1538-A027-0618A1036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24947"/>
            <a:ext cx="8534400" cy="52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59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E7599-D6A9-5CE7-8A81-00A9DADD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92476-6DC1-468E-EFCD-88FB1EB5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719023"/>
            <a:ext cx="8205261" cy="42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16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0690B-0625-7E01-06FB-65621B28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Deferred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F232-AE08-0C44-A7A1-2619B1A5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8" y="1435359"/>
            <a:ext cx="773538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66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0690B-0625-7E01-06FB-65621B28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Deferred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5336-6899-6FEA-FFE2-8DE204D8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011378" cy="231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46CC8-C993-C684-3361-4EAC5BF7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1" y="4191000"/>
            <a:ext cx="721424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5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0690B-0625-7E01-06FB-65621B28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Deferred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5336-6899-6FEA-FFE2-8DE204D8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011378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6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Collections and Generics in </a:t>
            </a:r>
            <a:r>
              <a:rPr lang="en-IN" dirty="0" err="1"/>
              <a:t>c#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2FFE8-5711-592A-4129-81C52E04F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3" t="4395" r="6577" b="6240"/>
          <a:stretch/>
        </p:blipFill>
        <p:spPr>
          <a:xfrm>
            <a:off x="914400" y="1524000"/>
            <a:ext cx="678180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F0C2D-5262-8F16-0A58-AE6DB2B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63F3A-9419-D0E1-AE8F-E8816BD7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9" y="2667000"/>
            <a:ext cx="850701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0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F0C2D-5262-8F16-0A58-AE6DB2B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90C27-97A1-D3EB-ACA9-456DD8BE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7"/>
          <a:stretch/>
        </p:blipFill>
        <p:spPr>
          <a:xfrm>
            <a:off x="413757" y="1600200"/>
            <a:ext cx="8316486" cy="49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2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F0C2D-5262-8F16-0A58-AE6DB2BF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Avoiding Sub Queries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69BCF-B977-FFC7-4487-BDA8C151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78020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6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D1813-EE76-95D5-35A5-C3AB6CE7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8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10E6F-A7C9-5E2F-4C0E-8C0A7C00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330188"/>
            <a:ext cx="8305800" cy="3339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04E89-EB83-F25F-A54D-ACC8555B2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1" b="11173"/>
          <a:stretch/>
        </p:blipFill>
        <p:spPr>
          <a:xfrm>
            <a:off x="457200" y="1295399"/>
            <a:ext cx="8382000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43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E102C-0692-E99C-3D33-46C5DCE8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86800" cy="37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60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1C1B6-8DD7-81C0-D2D9-68F06BFB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848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12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050D-127B-07D8-A3C1-8F78D19F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447800"/>
            <a:ext cx="8205261" cy="50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4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D82CB-F460-C7F0-50B4-A0181EDC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01244"/>
            <a:ext cx="8285296" cy="20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1BC19-BAD9-6290-81B8-257C62C2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96" y="2133600"/>
            <a:ext cx="547396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C9531-CDD8-6C93-EE41-E634A3B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399"/>
            <a:ext cx="8378165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47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8110-F404-4A30-70B7-BA8D5FA2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205261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8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B7190-DC99-D636-3A45-AD8BCA89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2" y="1371600"/>
            <a:ext cx="8301965" cy="51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A2B0-463A-AB6E-7679-DF33046D4C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Threads are the backbone of any software application. </a:t>
            </a:r>
          </a:p>
          <a:p>
            <a:r>
              <a:rPr lang="en-US" dirty="0"/>
              <a:t>In simple terms, a thread is a single sequence of instructions that a process can execute. </a:t>
            </a:r>
          </a:p>
          <a:p>
            <a:r>
              <a:rPr lang="en-US" dirty="0"/>
              <a:t>In C#, the </a:t>
            </a:r>
            <a:r>
              <a:rPr lang="en-US" dirty="0" err="1"/>
              <a:t>System.Threading</a:t>
            </a:r>
            <a:r>
              <a:rPr lang="en-US" dirty="0"/>
              <a:t> namespace offers classes that allow you to manipulate threads. </a:t>
            </a:r>
          </a:p>
          <a:p>
            <a:r>
              <a:rPr lang="en-US" dirty="0"/>
              <a:t>When a C# program starts, it’s a single threaded process by default. </a:t>
            </a:r>
          </a:p>
          <a:p>
            <a:r>
              <a:rPr lang="en-US" dirty="0"/>
              <a:t>This “main” thread is responsible for executing your code line by line, creating what is known as a single threaded application.</a:t>
            </a:r>
          </a:p>
          <a:p>
            <a:r>
              <a:rPr lang="en-US" dirty="0"/>
              <a:t>Threads make it possible to execute several program pieces concurrently, enhancing the program’s efficiency.</a:t>
            </a:r>
          </a:p>
          <a:p>
            <a:r>
              <a:rPr lang="en-US" dirty="0"/>
              <a:t>This brings us to the concept of multithreading.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Threading</a:t>
            </a:r>
          </a:p>
        </p:txBody>
      </p:sp>
    </p:spTree>
    <p:extLst>
      <p:ext uri="{BB962C8B-B14F-4D97-AF65-F5344CB8AC3E}">
        <p14:creationId xmlns:p14="http://schemas.microsoft.com/office/powerpoint/2010/main" val="743779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15F549-55DB-96E9-E31D-EE5B524B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8" y="1524000"/>
            <a:ext cx="7239000" cy="479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230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0A64D-E3E5-40D3-EAA4-DDE1532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7" y="1524000"/>
            <a:ext cx="7696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4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Foreground Threads: These threads are created using the Thread class in C#.</a:t>
            </a:r>
          </a:p>
          <a:p>
            <a:pPr lvl="1"/>
            <a:r>
              <a:rPr lang="en-US" dirty="0"/>
              <a:t>They are the main threads of an application. </a:t>
            </a:r>
          </a:p>
          <a:p>
            <a:pPr lvl="1"/>
            <a:r>
              <a:rPr lang="en-US" dirty="0"/>
              <a:t>They prevent the application from terminating until all foreground threads have completed their tasks. </a:t>
            </a:r>
          </a:p>
          <a:p>
            <a:pPr lvl="1"/>
            <a:r>
              <a:rPr lang="en-US" dirty="0"/>
              <a:t>A foreground thread can be created by calling the </a:t>
            </a:r>
            <a:r>
              <a:rPr lang="en-US" dirty="0" err="1"/>
              <a:t>Thread.Start</a:t>
            </a:r>
            <a:r>
              <a:rPr lang="en-US" dirty="0"/>
              <a:t>() method.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653168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Background Threads: These threads are also created using the Thread class in C#, but they are the secondary threads of an application. </a:t>
            </a:r>
          </a:p>
          <a:p>
            <a:r>
              <a:rPr lang="en-US" dirty="0"/>
              <a:t>They do not prevent the application from terminating, even if they are still running. </a:t>
            </a:r>
          </a:p>
          <a:p>
            <a:r>
              <a:rPr lang="en-US" dirty="0"/>
              <a:t>A background thread can be created by calling the </a:t>
            </a:r>
            <a:r>
              <a:rPr lang="en-US" dirty="0" err="1"/>
              <a:t>Thread.Start</a:t>
            </a:r>
            <a:r>
              <a:rPr lang="en-US" dirty="0"/>
              <a:t>() method and then setting the </a:t>
            </a:r>
            <a:r>
              <a:rPr lang="en-US" dirty="0" err="1"/>
              <a:t>IsBackground</a:t>
            </a:r>
            <a:r>
              <a:rPr lang="en-US" dirty="0"/>
              <a:t> property of the thread to true before starting it.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7810654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 an application starts, it automatically creates a foreground thread, which is the main thread of the application. </a:t>
            </a:r>
          </a:p>
          <a:p>
            <a:r>
              <a:rPr lang="en-US" dirty="0"/>
              <a:t>All the threads are background thread by default.</a:t>
            </a:r>
          </a:p>
          <a:p>
            <a:r>
              <a:rPr lang="en-US" dirty="0"/>
              <a:t>We can change the type of a thread by setting the </a:t>
            </a:r>
            <a:r>
              <a:rPr lang="en-US" dirty="0" err="1"/>
              <a:t>IsBackground</a:t>
            </a:r>
            <a:r>
              <a:rPr lang="en-US" dirty="0"/>
              <a:t> property of the thread.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2769474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Foreground threads are useful when we need to perform a task that is critical to the operation of the application and must be completed before the application can terminate. </a:t>
            </a:r>
          </a:p>
          <a:p>
            <a:r>
              <a:rPr lang="en-US" dirty="0"/>
              <a:t>For example, a foreground thread might be used to update the user interface or to perform important calculations.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2640450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Background threads are useful when you need to perform a task that is not critical to the operation of the application and can be terminated if the application needs to shut down.</a:t>
            </a:r>
          </a:p>
          <a:p>
            <a:r>
              <a:rPr lang="en-US" dirty="0"/>
              <a:t>For example, a background thread might be used to download a large file or to perform periodic updates to a database.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20477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2FE97-389E-1FAA-B128-16AE92E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Basics of Generics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53036-771F-017C-DABF-9F49AF6B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69" y="1447800"/>
            <a:ext cx="753532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0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C38DE-DB2D-3578-0799-65740E2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ADA83-9FB8-6520-E2AE-D2CF17D1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91816"/>
            <a:ext cx="8534400" cy="48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12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A28FD-316D-E5FD-47E8-6F0AB0A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create Thread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A1496-87AD-0518-97A1-19C81875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6858000" cy="48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36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A28FD-316D-E5FD-47E8-6F0AB0A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91630-7BFC-9E4D-1C89-109EE6D4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664937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34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51C16-FDBC-E0C8-2DDD-A601821222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dirty="0"/>
              <a:t>In c#, multithreading means executing multiple threads simultaneously to perform multiple tasks at a time.</a:t>
            </a:r>
          </a:p>
          <a:p>
            <a:r>
              <a:rPr lang="en-US" dirty="0"/>
              <a:t>The perfect example of multithreading is the operating system. </a:t>
            </a:r>
          </a:p>
          <a:p>
            <a:r>
              <a:rPr lang="en-US" dirty="0"/>
              <a:t>For example, in the windows operating system, we can open multiple applications like excel, word, notepad, browser, etc., to perform multiple tasks simultaneously. </a:t>
            </a:r>
          </a:p>
          <a:p>
            <a:r>
              <a:rPr lang="en-US" dirty="0"/>
              <a:t>In an operating system, each application process will be taken care by separate threads.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21517736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Threading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B6108-6690-6A68-7095-B166C0A2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4288"/>
            <a:ext cx="7158965" cy="5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1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D7A0C-B931-F6B2-C064-8ACBD951A9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C#, we can create and run multiple threads simultaneously to perform different tasks concurrently.</a:t>
            </a:r>
          </a:p>
          <a:p>
            <a:r>
              <a:rPr lang="en-US" dirty="0"/>
              <a:t>Sometimes, it is necessary to wait for one thread to complete before starting another thread or wait for all threads to complete before proceeding further. </a:t>
            </a:r>
          </a:p>
          <a:p>
            <a:r>
              <a:rPr lang="en-US" dirty="0"/>
              <a:t>To achieve this, we can use the following methods to join threads in C#:</a:t>
            </a:r>
          </a:p>
          <a:p>
            <a:r>
              <a:rPr lang="en-US" dirty="0" err="1"/>
              <a:t>Thread.Join</a:t>
            </a:r>
            <a:r>
              <a:rPr lang="en-US" dirty="0"/>
              <a:t>(): The Join method of the Thread class waits for the thread to complete its execution before continuing with the execution of the calling thread. </a:t>
            </a:r>
          </a:p>
          <a:p>
            <a:r>
              <a:rPr lang="en-US" dirty="0"/>
              <a:t>This method blocks the calling thread until the target thread has completed its execution.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Threads in C#</a:t>
            </a:r>
          </a:p>
        </p:txBody>
      </p:sp>
    </p:spTree>
    <p:extLst>
      <p:ext uri="{BB962C8B-B14F-4D97-AF65-F5344CB8AC3E}">
        <p14:creationId xmlns:p14="http://schemas.microsoft.com/office/powerpoint/2010/main" val="15151859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Threads in C#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E995F-5A54-E8ED-C3D2-AC4FAA74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209800"/>
            <a:ext cx="790176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1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68A886-5002-BC78-65CD-1557FD241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981075"/>
          </a:xfrm>
        </p:spPr>
        <p:txBody>
          <a:bodyPr/>
          <a:lstStyle/>
          <a:p>
            <a:r>
              <a:rPr lang="en-US" dirty="0"/>
              <a:t>In c#, the sleep method is useful to suspend or pause the current thread execution for a specified time.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60F87-A5EC-2708-9F9C-EEFB63D1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530F5-F69F-CFF0-FCD7-E6A5F202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67000"/>
            <a:ext cx="79327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58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Synchronization is the act of coordinating concurrent actions for a predictable outcome. </a:t>
            </a:r>
          </a:p>
          <a:p>
            <a:r>
              <a:rPr lang="en-US" dirty="0"/>
              <a:t>Synchronization is particularly important when multiple threads access the same data.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8679773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Exclusive locking</a:t>
            </a:r>
          </a:p>
          <a:p>
            <a:pPr lvl="1"/>
            <a:r>
              <a:rPr lang="en-US" dirty="0"/>
              <a:t>Exclusive locking constructs allow just one thread to perform some activity or execute a section of code at a time. </a:t>
            </a:r>
          </a:p>
          <a:p>
            <a:pPr lvl="1"/>
            <a:r>
              <a:rPr lang="en-US" dirty="0"/>
              <a:t>Their primary purpose is to let threads access shared writing state without interfering with one another. </a:t>
            </a:r>
          </a:p>
          <a:p>
            <a:pPr lvl="1"/>
            <a:r>
              <a:rPr lang="en-US" dirty="0"/>
              <a:t>The exclusive locking constructs are lock, Mutex, and </a:t>
            </a:r>
            <a:r>
              <a:rPr lang="en-US" dirty="0" err="1"/>
              <a:t>SpinLock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76490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16992</TotalTime>
  <Words>3691</Words>
  <Application>Microsoft Office PowerPoint</Application>
  <PresentationFormat>On-screen Show (4:3)</PresentationFormat>
  <Paragraphs>373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7" baseType="lpstr">
      <vt:lpstr>Arial</vt:lpstr>
      <vt:lpstr>Calibri</vt:lpstr>
      <vt:lpstr>Pencils_02_2012</vt:lpstr>
      <vt:lpstr>PowerPoint Presentation</vt:lpstr>
      <vt:lpstr>Goals</vt:lpstr>
      <vt:lpstr>Generics</vt:lpstr>
      <vt:lpstr>The Need for Generics</vt:lpstr>
      <vt:lpstr>Generics</vt:lpstr>
      <vt:lpstr>Non-Generic vs Generic</vt:lpstr>
      <vt:lpstr>Collections and Generics in c#</vt:lpstr>
      <vt:lpstr>Basics of Generics</vt:lpstr>
      <vt:lpstr>Basics of Generics</vt:lpstr>
      <vt:lpstr>Database Access Generics</vt:lpstr>
      <vt:lpstr>Database Access Generics</vt:lpstr>
      <vt:lpstr>Constraints in Generics</vt:lpstr>
      <vt:lpstr>Constraints in Generics</vt:lpstr>
      <vt:lpstr>Constraints in Generics</vt:lpstr>
      <vt:lpstr>Constraints in Generics</vt:lpstr>
      <vt:lpstr>Constraints in Generics</vt:lpstr>
      <vt:lpstr>Generic Subclass</vt:lpstr>
      <vt:lpstr>Covariance and contravariance in generics</vt:lpstr>
      <vt:lpstr>Delegates</vt:lpstr>
      <vt:lpstr>Delegates</vt:lpstr>
      <vt:lpstr>Delegates</vt:lpstr>
      <vt:lpstr>Delegates</vt:lpstr>
      <vt:lpstr>Delegates Plug-in Methods</vt:lpstr>
      <vt:lpstr>Generic Delegates</vt:lpstr>
      <vt:lpstr>Generic Delegates</vt:lpstr>
      <vt:lpstr>Generic Delegates</vt:lpstr>
      <vt:lpstr>Generic Delegates</vt:lpstr>
      <vt:lpstr>Generic Delegates</vt:lpstr>
      <vt:lpstr>Generic Delegates</vt:lpstr>
      <vt:lpstr>Delegate vs Interface</vt:lpstr>
      <vt:lpstr>Delegate vs Interface</vt:lpstr>
      <vt:lpstr>Delegate Compatibility</vt:lpstr>
      <vt:lpstr>Events</vt:lpstr>
      <vt:lpstr>Defining an Event in C#</vt:lpstr>
      <vt:lpstr>Events</vt:lpstr>
      <vt:lpstr>Events</vt:lpstr>
      <vt:lpstr>Events</vt:lpstr>
      <vt:lpstr>Events</vt:lpstr>
      <vt:lpstr>Events</vt:lpstr>
      <vt:lpstr>Event Handler</vt:lpstr>
      <vt:lpstr>Event Handler</vt:lpstr>
      <vt:lpstr>Event Handler</vt:lpstr>
      <vt:lpstr>Event Handler</vt:lpstr>
      <vt:lpstr>Event Accessors</vt:lpstr>
      <vt:lpstr>Event Modifiers</vt:lpstr>
      <vt:lpstr>Delegates and Events Generics</vt:lpstr>
      <vt:lpstr>Delegates and Events Generics</vt:lpstr>
      <vt:lpstr>Lambda Expressions</vt:lpstr>
      <vt:lpstr>Lambda Expressions</vt:lpstr>
      <vt:lpstr>Explicitly Specifying Lambda Parameter and Return Types</vt:lpstr>
      <vt:lpstr>Lambda Expressions - Default Parameters</vt:lpstr>
      <vt:lpstr>Capturing Outer Variables</vt:lpstr>
      <vt:lpstr>Capturing Outer Variables</vt:lpstr>
      <vt:lpstr>Capturing Outer Variables</vt:lpstr>
      <vt:lpstr>Lambda Expressions Versus Local Methods</vt:lpstr>
      <vt:lpstr>Anonymous Methods</vt:lpstr>
      <vt:lpstr>Extension Method</vt:lpstr>
      <vt:lpstr>Extension Method</vt:lpstr>
      <vt:lpstr>LINQ Queries </vt:lpstr>
      <vt:lpstr>Fluent Queries </vt:lpstr>
      <vt:lpstr>Extension Methods</vt:lpstr>
      <vt:lpstr>Extension Methods</vt:lpstr>
      <vt:lpstr>Type Inference &amp; Natural Ordering</vt:lpstr>
      <vt:lpstr>Other Operators</vt:lpstr>
      <vt:lpstr>Query Operations</vt:lpstr>
      <vt:lpstr>Query Operations</vt:lpstr>
      <vt:lpstr>Deferred Execution</vt:lpstr>
      <vt:lpstr>Deferred Execution</vt:lpstr>
      <vt:lpstr>Deferred Execution</vt:lpstr>
      <vt:lpstr>Sub Queries</vt:lpstr>
      <vt:lpstr>Sub Queries</vt:lpstr>
      <vt:lpstr>Avoiding Sub Queries</vt:lpstr>
      <vt:lpstr>Composite Strategies</vt:lpstr>
      <vt:lpstr>Composite Strategies</vt:lpstr>
      <vt:lpstr>Composite Strategies</vt:lpstr>
      <vt:lpstr>Projection Queries</vt:lpstr>
      <vt:lpstr>Projection Queries</vt:lpstr>
      <vt:lpstr>Projection Queries</vt:lpstr>
      <vt:lpstr>Interpreted Queries</vt:lpstr>
      <vt:lpstr>Interpreted Queries</vt:lpstr>
      <vt:lpstr>Interpreted Queries</vt:lpstr>
      <vt:lpstr>Threading</vt:lpstr>
      <vt:lpstr>Thread Lifecycle</vt:lpstr>
      <vt:lpstr>Thread Lifecycle</vt:lpstr>
      <vt:lpstr>Types of Threads</vt:lpstr>
      <vt:lpstr>Types of Threads</vt:lpstr>
      <vt:lpstr>Types of Threads</vt:lpstr>
      <vt:lpstr>Types of Threads</vt:lpstr>
      <vt:lpstr>Types of Threads</vt:lpstr>
      <vt:lpstr>Thread Properties</vt:lpstr>
      <vt:lpstr>How to create Thread</vt:lpstr>
      <vt:lpstr>Thread Lifecycle</vt:lpstr>
      <vt:lpstr>Multithreading</vt:lpstr>
      <vt:lpstr>Multi Threading</vt:lpstr>
      <vt:lpstr>Joining Threads in C#</vt:lpstr>
      <vt:lpstr>Joining Threads in C#</vt:lpstr>
      <vt:lpstr>Sleep</vt:lpstr>
      <vt:lpstr>Synchronization</vt:lpstr>
      <vt:lpstr>The synchronization constructs</vt:lpstr>
      <vt:lpstr>The synchronization constructs</vt:lpstr>
      <vt:lpstr>The synchronization constructs</vt:lpstr>
      <vt:lpstr>Thread Safety and .NET Types</vt:lpstr>
      <vt:lpstr>Blocking (Exclusive Lock in Thread)</vt:lpstr>
      <vt:lpstr>Blocking (Lock in Thread)</vt:lpstr>
      <vt:lpstr>Pass Parameter to Thread</vt:lpstr>
      <vt:lpstr>Thread Exception Handling</vt:lpstr>
      <vt:lpstr>Thread Priority</vt:lpstr>
      <vt:lpstr>Thread Priority</vt:lpstr>
      <vt:lpstr>Thread Priority</vt:lpstr>
      <vt:lpstr>Local Versus Shared State</vt:lpstr>
      <vt:lpstr>Local Versus Shared State</vt:lpstr>
      <vt:lpstr>Local Versus Shared State</vt:lpstr>
      <vt:lpstr>Signaling with Event Wait Handles</vt:lpstr>
      <vt:lpstr>Signaling with Event Wait Handles</vt:lpstr>
      <vt:lpstr>Signaling with Event Wait Handles</vt:lpstr>
      <vt:lpstr>Barrier</vt:lpstr>
      <vt:lpstr>Barrier</vt:lpstr>
      <vt:lpstr>Barrier</vt:lpstr>
      <vt:lpstr>Parallel vs Asynchronous</vt:lpstr>
      <vt:lpstr>Thread Pool</vt:lpstr>
      <vt:lpstr>Thread Pool</vt:lpstr>
      <vt:lpstr>Task</vt:lpstr>
      <vt:lpstr>Task</vt:lpstr>
      <vt:lpstr>Differences Between Task And Thread</vt:lpstr>
      <vt:lpstr>Differences Between Task And Thread</vt:lpstr>
      <vt:lpstr>Entering Thread Pool</vt:lpstr>
      <vt:lpstr>Task</vt:lpstr>
      <vt:lpstr>Task</vt:lpstr>
      <vt:lpstr>Wait</vt:lpstr>
      <vt:lpstr>Returning values</vt:lpstr>
      <vt:lpstr>Exceptions</vt:lpstr>
      <vt:lpstr>Creating a continuation for a single antecedent</vt:lpstr>
      <vt:lpstr>Scheduling Different Continuation Tasks</vt:lpstr>
      <vt:lpstr>Parallel Programming </vt:lpstr>
      <vt:lpstr>Parallel Programming </vt:lpstr>
      <vt:lpstr>Parallel Programming </vt:lpstr>
      <vt:lpstr>Parallel Programming </vt:lpstr>
      <vt:lpstr>Parallel Programming </vt:lpstr>
      <vt:lpstr>Parallel Programming </vt:lpstr>
      <vt:lpstr>Parallel Programming </vt:lpstr>
      <vt:lpstr>PLINQ</vt:lpstr>
      <vt:lpstr>PLINQ</vt:lpstr>
      <vt:lpstr>PLINQ AS Ordered</vt:lpstr>
      <vt:lpstr>PLINQ AS Ordered</vt:lpstr>
      <vt:lpstr>PLINQ AS Ordered</vt:lpstr>
      <vt:lpstr>Parallel Invoke</vt:lpstr>
      <vt:lpstr>Parallel Cancellation</vt:lpstr>
      <vt:lpstr>Parallel Cancellation</vt:lpstr>
      <vt:lpstr>Parallel Cancellation</vt:lpstr>
      <vt:lpstr>Common Pitfalls and Best Practices</vt:lpstr>
      <vt:lpstr>Common Pitfalls and Best Practices</vt:lpstr>
      <vt:lpstr>Common Pitfalls and Best Practices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2285</cp:revision>
  <dcterms:created xsi:type="dcterms:W3CDTF">2012-03-13T15:47:14Z</dcterms:created>
  <dcterms:modified xsi:type="dcterms:W3CDTF">2024-07-10T11:59:33Z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